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4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8" r:id="rId6"/>
    <p:sldId id="289" r:id="rId7"/>
    <p:sldId id="292" r:id="rId8"/>
    <p:sldId id="295" r:id="rId9"/>
    <p:sldId id="294" r:id="rId10"/>
    <p:sldId id="299" r:id="rId11"/>
    <p:sldId id="298" r:id="rId12"/>
  </p:sldIdLst>
  <p:sldSz cx="12188825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2880">
          <p15:clr>
            <a:srgbClr val="A4A3A4"/>
          </p15:clr>
        </p15:guide>
        <p15:guide id="5" orient="horz" pos="3216">
          <p15:clr>
            <a:srgbClr val="A4A3A4"/>
          </p15:clr>
        </p15:guide>
        <p15:guide id="6" orient="horz" pos="816">
          <p15:clr>
            <a:srgbClr val="A4A3A4"/>
          </p15:clr>
        </p15:guide>
        <p15:guide id="7" orient="horz" pos="175">
          <p15:clr>
            <a:srgbClr val="A4A3A4"/>
          </p15:clr>
        </p15:guide>
        <p15:guide id="8" pos="3839">
          <p15:clr>
            <a:srgbClr val="A4A3A4"/>
          </p15:clr>
        </p15:guide>
        <p15:guide id="9" pos="959">
          <p15:clr>
            <a:srgbClr val="A4A3A4"/>
          </p15:clr>
        </p15:guide>
        <p15:guide id="10" pos="6719">
          <p15:clr>
            <a:srgbClr val="A4A3A4"/>
          </p15:clr>
        </p15:guide>
        <p15:guide id="11" pos="6143">
          <p15:clr>
            <a:srgbClr val="A4A3A4"/>
          </p15:clr>
        </p15:guide>
        <p15:guide id="12" pos="28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7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6163" autoAdjust="0"/>
  </p:normalViewPr>
  <p:slideViewPr>
    <p:cSldViewPr>
      <p:cViewPr varScale="1">
        <p:scale>
          <a:sx n="68" d="100"/>
          <a:sy n="68" d="100"/>
        </p:scale>
        <p:origin x="822" y="60"/>
      </p:cViewPr>
      <p:guideLst>
        <p:guide orient="horz" pos="2160"/>
        <p:guide orient="horz" pos="1200"/>
        <p:guide orient="horz" pos="3888"/>
        <p:guide orient="horz" pos="2880"/>
        <p:guide orient="horz" pos="3216"/>
        <p:guide orient="horz" pos="816"/>
        <p:guide orient="horz" pos="175"/>
        <p:guide pos="3839"/>
        <p:guide pos="959"/>
        <p:guide pos="6719"/>
        <p:guide pos="6143"/>
        <p:guide pos="28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538" y="96"/>
      </p:cViewPr>
      <p:guideLst>
        <p:guide orient="horz" pos="3157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1015"/>
          </a:xfrm>
          <a:prstGeom prst="rect">
            <a:avLst/>
          </a:prstGeom>
        </p:spPr>
        <p:txBody>
          <a:bodyPr vert="horz" lIns="93278" tIns="46638" rIns="93278" bIns="46638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9" y="0"/>
            <a:ext cx="2984870" cy="501015"/>
          </a:xfrm>
          <a:prstGeom prst="rect">
            <a:avLst/>
          </a:prstGeom>
        </p:spPr>
        <p:txBody>
          <a:bodyPr vert="horz" lIns="93278" tIns="46638" rIns="93278" bIns="46638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pPr/>
              <a:t>10/12/2021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517547"/>
            <a:ext cx="2984870" cy="501015"/>
          </a:xfrm>
          <a:prstGeom prst="rect">
            <a:avLst/>
          </a:prstGeom>
        </p:spPr>
        <p:txBody>
          <a:bodyPr vert="horz" lIns="93278" tIns="46638" rIns="93278" bIns="46638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9" y="9517547"/>
            <a:ext cx="2984870" cy="501015"/>
          </a:xfrm>
          <a:prstGeom prst="rect">
            <a:avLst/>
          </a:prstGeom>
        </p:spPr>
        <p:txBody>
          <a:bodyPr vert="horz" lIns="93278" tIns="46638" rIns="93278" bIns="46638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1015"/>
          </a:xfrm>
          <a:prstGeom prst="rect">
            <a:avLst/>
          </a:prstGeom>
        </p:spPr>
        <p:txBody>
          <a:bodyPr vert="horz" lIns="93278" tIns="46638" rIns="93278" bIns="46638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1015"/>
          </a:xfrm>
          <a:prstGeom prst="rect">
            <a:avLst/>
          </a:prstGeom>
        </p:spPr>
        <p:txBody>
          <a:bodyPr vert="horz" lIns="93278" tIns="46638" rIns="93278" bIns="46638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pPr/>
              <a:t>10/12/2021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78" tIns="46638" rIns="93278" bIns="46638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3278" tIns="46638" rIns="93278" bIns="46638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7547"/>
            <a:ext cx="2984870" cy="501015"/>
          </a:xfrm>
          <a:prstGeom prst="rect">
            <a:avLst/>
          </a:prstGeom>
        </p:spPr>
        <p:txBody>
          <a:bodyPr vert="horz" lIns="93278" tIns="46638" rIns="93278" bIns="46638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9" y="9517547"/>
            <a:ext cx="2984870" cy="501015"/>
          </a:xfrm>
          <a:prstGeom prst="rect">
            <a:avLst/>
          </a:prstGeom>
        </p:spPr>
        <p:txBody>
          <a:bodyPr vert="horz" lIns="93278" tIns="46638" rIns="93278" bIns="46638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775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tx2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8551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33C5E-A50F-4321-A52C-7367685B52F7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number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416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0452-5EFD-4CD1-A4E1-3831F0D46766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number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5855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FABFD-FDF3-44F9-8904-3142B2331731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number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8576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tx2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C038A-7637-4974-88CD-912C9D78ACE0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number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4563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58E35-3F19-4505-A3F3-854949227FC2}" type="datetime1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number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6596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01E6-C81B-4026-8B16-822700A436A6}" type="datetime1">
              <a:rPr lang="en-US" smtClean="0"/>
              <a:t>10/12/2021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number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0744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031CB-C323-47D8-921D-70F95B91BD33}" type="datetime1">
              <a:rPr lang="en-US" smtClean="0"/>
              <a:t>10/12/2021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number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9579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BAB6-DCE5-4F34-93A1-219329299166}" type="datetime1">
              <a:rPr lang="en-US" smtClean="0"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number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  <a:solidFill>
            <a:schemeClr val="tx2"/>
          </a:solidFill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8E41A-DDAD-4C1D-BD85-7A4390402769}" type="datetime1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number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5766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  <a:solidFill>
            <a:schemeClr val="tx2"/>
          </a:solidFill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B9087-C06E-4B0A-AFC6-B98A02C2AFBE}" type="datetime1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number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0549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7978F2F-0E37-434B-B9D7-8FE71A2E908C}" type="datetime1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Page number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6471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apestry.info/security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yfs.info/forums/topic/47249-password-setting-advic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01924" y="2276872"/>
            <a:ext cx="9649072" cy="2408535"/>
          </a:xfrm>
        </p:spPr>
        <p:txBody>
          <a:bodyPr/>
          <a:lstStyle/>
          <a:p>
            <a:r>
              <a:rPr lang="en-US" sz="4400" dirty="0">
                <a:solidFill>
                  <a:schemeClr val="tx1"/>
                </a:solidFill>
                <a:latin typeface="+mn-lt"/>
              </a:rPr>
              <a:t>Tapestry Online Learning Journal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B8F2AF-5A76-400F-9C29-1F39311AE3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04" y="198431"/>
            <a:ext cx="2340285" cy="234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31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E4775F-FD57-49F3-81C4-D1C3011C1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number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73D99F-C3CB-45C9-827F-1417CD519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0CC9BC-C7FA-4FC0-917C-3D3AD72A8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2" y="1790458"/>
            <a:ext cx="10116615" cy="4762258"/>
          </a:xfrm>
        </p:spPr>
        <p:txBody>
          <a:bodyPr>
            <a:normAutofit/>
          </a:bodyPr>
          <a:lstStyle/>
          <a:p>
            <a:pPr>
              <a:buFont typeface="Century Gothic" panose="020B0502020202020204" pitchFamily="34" charset="0"/>
              <a:buChar char="►"/>
            </a:pPr>
            <a:r>
              <a:rPr lang="en-GB" dirty="0">
                <a:solidFill>
                  <a:schemeClr val="tx1"/>
                </a:solidFill>
              </a:rPr>
              <a:t>Tapestry is an online learning journal system</a:t>
            </a:r>
          </a:p>
          <a:p>
            <a:pPr>
              <a:buFont typeface="Century Gothic" panose="020B0502020202020204" pitchFamily="34" charset="0"/>
              <a:buChar char="►"/>
            </a:pPr>
            <a:r>
              <a:rPr lang="en-GB" dirty="0">
                <a:solidFill>
                  <a:schemeClr val="tx1"/>
                </a:solidFill>
              </a:rPr>
              <a:t>There is an app and browser version available</a:t>
            </a:r>
          </a:p>
          <a:p>
            <a:pPr>
              <a:buFont typeface="Century Gothic" panose="020B0502020202020204" pitchFamily="34" charset="0"/>
              <a:buChar char="►"/>
            </a:pPr>
            <a:r>
              <a:rPr lang="en-GB" dirty="0">
                <a:solidFill>
                  <a:schemeClr val="tx1"/>
                </a:solidFill>
              </a:rPr>
              <a:t>We can use it to record children’s learning and development using tablet devices and PCs</a:t>
            </a:r>
          </a:p>
          <a:p>
            <a:pPr>
              <a:buFont typeface="Century Gothic" panose="020B0502020202020204" pitchFamily="34" charset="0"/>
              <a:buChar char="►"/>
            </a:pPr>
            <a:r>
              <a:rPr lang="en-GB" dirty="0">
                <a:solidFill>
                  <a:schemeClr val="tx1"/>
                </a:solidFill>
              </a:rPr>
              <a:t>We can set you up as parents with your own secure logins so you can view and add your own observations to your child’s journal</a:t>
            </a:r>
          </a:p>
          <a:p>
            <a:pPr>
              <a:buFont typeface="Century Gothic" panose="020B0502020202020204" pitchFamily="34" charset="0"/>
              <a:buChar char="►"/>
            </a:pPr>
            <a:r>
              <a:rPr lang="en-GB" dirty="0">
                <a:solidFill>
                  <a:schemeClr val="tx1"/>
                </a:solidFill>
              </a:rPr>
              <a:t>When your child leaves, we can export a PDF copy of your child’s journal and a ZIP file including photos and videos for you</a:t>
            </a:r>
          </a:p>
          <a:p>
            <a:pPr>
              <a:buFont typeface="Century Gothic" panose="020B0502020202020204" pitchFamily="34" charset="0"/>
              <a:buChar char="►"/>
            </a:pPr>
            <a:r>
              <a:rPr lang="en-GB" dirty="0">
                <a:solidFill>
                  <a:schemeClr val="tx1"/>
                </a:solidFill>
              </a:rPr>
              <a:t>If they move to another setting also using Tapestry, their journal can be transferred across as well as your account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A7BBC10-01CC-4A87-829A-8373C0A2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What is Tapestry?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65C989-B1FA-431C-BAFC-870ED51A6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414" y="124368"/>
            <a:ext cx="1322947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97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E4775F-FD57-49F3-81C4-D1C3011C1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number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73D99F-C3CB-45C9-827F-1417CD519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65C989-B1FA-431C-BAFC-870ED51A6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414" y="124368"/>
            <a:ext cx="1322947" cy="132294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7908067-9632-46EE-9766-82CD4E6B4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Why are we using Tapestry?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CBAA1EC-04C4-4126-827B-EBDE937A0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solidFill>
                  <a:schemeClr val="tx1"/>
                </a:solidFill>
              </a:rPr>
              <a:t>It creates a two way communication between staff and you</a:t>
            </a:r>
          </a:p>
          <a:p>
            <a:r>
              <a:rPr lang="en-GB" dirty="0">
                <a:solidFill>
                  <a:schemeClr val="tx1"/>
                </a:solidFill>
              </a:rPr>
              <a:t>We can upload media, meaning you can see pictures and videos of what your child is doing whilst they are with us</a:t>
            </a:r>
          </a:p>
          <a:p>
            <a:r>
              <a:rPr lang="en-GB" dirty="0">
                <a:solidFill>
                  <a:schemeClr val="tx1"/>
                </a:solidFill>
              </a:rPr>
              <a:t>There are greater opportunities to extend your child’s learning at home – you can add your own observations to show us their interests and achievements from home</a:t>
            </a:r>
          </a:p>
          <a:p>
            <a:r>
              <a:rPr lang="en-GB" dirty="0">
                <a:solidFill>
                  <a:schemeClr val="tx1"/>
                </a:solidFill>
              </a:rPr>
              <a:t>Unlike a physical, hard copy book, it’s easy to share with groups of relatives, such as extended families, separated parents and relatives living overseas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050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E4775F-FD57-49F3-81C4-D1C3011C1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number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73D99F-C3CB-45C9-827F-1417CD519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65C989-B1FA-431C-BAFC-870ED51A6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414" y="124368"/>
            <a:ext cx="1322947" cy="132294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7908067-9632-46EE-9766-82CD4E6B4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How is the data kept safe?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CBAA1EC-04C4-4126-827B-EBDE937A0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8234" y="1721467"/>
            <a:ext cx="6696744" cy="2429692"/>
          </a:xfrm>
        </p:spPr>
        <p:txBody>
          <a:bodyPr>
            <a:noAutofit/>
          </a:bodyPr>
          <a:lstStyle/>
          <a:p>
            <a:pPr>
              <a:buFont typeface="Century Gothic" panose="020B0502020202020204" pitchFamily="34" charset="0"/>
              <a:buChar char="►"/>
            </a:pPr>
            <a:r>
              <a:rPr lang="en-GB" sz="2000" dirty="0">
                <a:solidFill>
                  <a:schemeClr val="tx1"/>
                </a:solidFill>
              </a:rPr>
              <a:t>A password is required to access Tapestry, remember the stronger the password you set, the more secure your account is</a:t>
            </a:r>
          </a:p>
          <a:p>
            <a:pPr>
              <a:buFont typeface="Century Gothic" panose="020B0502020202020204" pitchFamily="34" charset="0"/>
              <a:buChar char="►"/>
            </a:pPr>
            <a:r>
              <a:rPr lang="en-GB" sz="2000" dirty="0">
                <a:solidFill>
                  <a:schemeClr val="tx1"/>
                </a:solidFill>
              </a:rPr>
              <a:t>You are linked manually to your child/children so you can only view observations for them</a:t>
            </a:r>
          </a:p>
          <a:p>
            <a:r>
              <a:rPr lang="en-GB" sz="2000" dirty="0">
                <a:solidFill>
                  <a:schemeClr val="tx1"/>
                </a:solidFill>
              </a:rPr>
              <a:t>We don’t need to store any of the data entered onto Tapestry, they store it for us on secure cloud servers within the EU</a:t>
            </a:r>
          </a:p>
          <a:p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6" name="Picture 5" descr="A picture containing sitting, indoor, computer, table&#10;&#10;Description automatically generated">
            <a:extLst>
              <a:ext uri="{FF2B5EF4-FFF2-40B4-BE49-F238E27FC236}">
                <a16:creationId xmlns:a16="http://schemas.microsoft.com/office/drawing/2014/main" id="{ED005A14-D58D-416F-8BD0-2618C28A53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978" y="1778808"/>
            <a:ext cx="3014629" cy="1970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6C6DF7-F4D2-450A-AACA-9EDA40CAD14B}"/>
              </a:ext>
            </a:extLst>
          </p:cNvPr>
          <p:cNvSpPr txBox="1"/>
          <p:nvPr/>
        </p:nvSpPr>
        <p:spPr>
          <a:xfrm>
            <a:off x="1269876" y="4634567"/>
            <a:ext cx="9145016" cy="2080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600" indent="-273600">
              <a:lnSpc>
                <a:spcPct val="70000"/>
              </a:lnSpc>
              <a:spcBef>
                <a:spcPts val="1800"/>
              </a:spcBef>
              <a:buFont typeface="Century Gothic" panose="020B0502020202020204" pitchFamily="34" charset="0"/>
              <a:buChar char="►"/>
            </a:pPr>
            <a:r>
              <a:rPr lang="en-GB" sz="2000" dirty="0"/>
              <a:t>Data is stored separately for each school</a:t>
            </a:r>
          </a:p>
          <a:p>
            <a:pPr marL="273600" indent="-273600">
              <a:lnSpc>
                <a:spcPct val="70000"/>
              </a:lnSpc>
              <a:spcBef>
                <a:spcPts val="1800"/>
              </a:spcBef>
              <a:buFont typeface="Century Gothic" panose="020B0502020202020204" pitchFamily="34" charset="0"/>
              <a:buChar char="►"/>
            </a:pPr>
            <a:r>
              <a:rPr lang="en-GB" sz="2000" dirty="0"/>
              <a:t>Tapestry’s developers and support personnel require our permission to access our Tapestry account</a:t>
            </a:r>
          </a:p>
          <a:p>
            <a:pPr marL="273600" indent="-273600">
              <a:lnSpc>
                <a:spcPct val="70000"/>
              </a:lnSpc>
              <a:spcBef>
                <a:spcPts val="1800"/>
              </a:spcBef>
              <a:buFont typeface="Century Gothic" panose="020B0502020202020204" pitchFamily="34" charset="0"/>
              <a:buChar char="►"/>
            </a:pPr>
            <a:r>
              <a:rPr lang="en-GB" sz="2000" dirty="0"/>
              <a:t>For more information about Tapestry security you can go on their website </a:t>
            </a:r>
            <a:r>
              <a:rPr lang="en-GB" sz="2000" dirty="0">
                <a:hlinkClick r:id="rId4"/>
              </a:rPr>
              <a:t>https://tapestry.info/security.html</a:t>
            </a:r>
            <a:endParaRPr lang="en-GB" sz="2000" dirty="0"/>
          </a:p>
          <a:p>
            <a:pPr marL="273600" indent="-273600">
              <a:lnSpc>
                <a:spcPct val="70000"/>
              </a:lnSpc>
              <a:spcBef>
                <a:spcPts val="1800"/>
              </a:spcBef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7060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E4775F-FD57-49F3-81C4-D1C3011C1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number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73D99F-C3CB-45C9-827F-1417CD519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65C989-B1FA-431C-BAFC-870ED51A6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414" y="124368"/>
            <a:ext cx="1322947" cy="132294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7908067-9632-46EE-9766-82CD4E6B4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Logging in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CBAA1EC-04C4-4126-827B-EBDE937A0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3892" y="1766887"/>
            <a:ext cx="6156174" cy="4772027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chemeClr val="tx1"/>
                </a:solidFill>
              </a:rPr>
              <a:t>To login to Tapestry we will need to have an email address for you </a:t>
            </a:r>
          </a:p>
          <a:p>
            <a:r>
              <a:rPr lang="en-GB" dirty="0">
                <a:solidFill>
                  <a:schemeClr val="tx1"/>
                </a:solidFill>
              </a:rPr>
              <a:t>Once you activate your account you can then login using your email and password</a:t>
            </a:r>
          </a:p>
          <a:p>
            <a:r>
              <a:rPr lang="en-GB" dirty="0">
                <a:solidFill>
                  <a:schemeClr val="tx1"/>
                </a:solidFill>
              </a:rPr>
              <a:t>You can reset your password by email if you forget it </a:t>
            </a:r>
          </a:p>
          <a:p>
            <a:r>
              <a:rPr lang="en-GB" dirty="0">
                <a:solidFill>
                  <a:schemeClr val="tx1"/>
                </a:solidFill>
              </a:rPr>
              <a:t>Passwords are case sensitive</a:t>
            </a:r>
          </a:p>
          <a:p>
            <a:r>
              <a:rPr lang="en-GB" dirty="0">
                <a:solidFill>
                  <a:schemeClr val="tx1"/>
                </a:solidFill>
              </a:rPr>
              <a:t>Remember to set a strong password </a:t>
            </a:r>
          </a:p>
          <a:p>
            <a:r>
              <a:rPr lang="en-GB" dirty="0">
                <a:solidFill>
                  <a:schemeClr val="tx1"/>
                </a:solidFill>
              </a:rPr>
              <a:t>You can read this article for some guidance on how to set a strong and memorable password </a:t>
            </a:r>
            <a:r>
              <a:rPr lang="en-GB" dirty="0">
                <a:hlinkClick r:id="rId3"/>
              </a:rPr>
              <a:t>https://eyfs.info/forums/topic/47249-password-setting-advice/</a:t>
            </a:r>
            <a:endParaRPr lang="en-GB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1F1C86-1F9D-425C-8366-D97ACCA359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7196" y="1764853"/>
            <a:ext cx="3834263" cy="295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35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E4775F-FD57-49F3-81C4-D1C3011C1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number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73D99F-C3CB-45C9-827F-1417CD519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65C989-B1FA-431C-BAFC-870ED51A6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414" y="124368"/>
            <a:ext cx="1322947" cy="132294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7908067-9632-46EE-9766-82CD4E6B4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Observations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CBAA1EC-04C4-4126-827B-EBDE937A0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884" y="1772816"/>
            <a:ext cx="6552728" cy="4797174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When you login to your account you will be able to see any observations for your child that have been added to their journal </a:t>
            </a:r>
          </a:p>
          <a:p>
            <a:r>
              <a:rPr lang="en-GB" dirty="0">
                <a:solidFill>
                  <a:schemeClr val="tx1"/>
                </a:solidFill>
              </a:rPr>
              <a:t>Underneath the media you may also see any notes we have added</a:t>
            </a:r>
          </a:p>
          <a:p>
            <a:r>
              <a:rPr lang="en-GB" dirty="0">
                <a:solidFill>
                  <a:schemeClr val="tx1"/>
                </a:solidFill>
              </a:rPr>
              <a:t>:You will also be able to add comments and like the observation</a:t>
            </a:r>
          </a:p>
          <a:p>
            <a:r>
              <a:rPr lang="en-GB" dirty="0">
                <a:solidFill>
                  <a:schemeClr val="tx1"/>
                </a:solidFill>
              </a:rPr>
              <a:t>You can also add your own observations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EF915F-8E51-41EC-8030-103B7DD73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7541" y="1788091"/>
            <a:ext cx="3715682" cy="478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44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E4775F-FD57-49F3-81C4-D1C3011C1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number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73D99F-C3CB-45C9-827F-1417CD519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65C989-B1FA-431C-BAFC-870ED51A6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414" y="124368"/>
            <a:ext cx="1322947" cy="132294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7908067-9632-46EE-9766-82CD4E6B4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868" y="439551"/>
            <a:ext cx="9479956" cy="1020762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Notifications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CBAA1EC-04C4-4126-827B-EBDE937A0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905000"/>
            <a:ext cx="4932038" cy="42672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If you would like to receive notifications it’s possible to receive email notifications immediately, daily or weekly </a:t>
            </a:r>
          </a:p>
          <a:p>
            <a:r>
              <a:rPr lang="en-GB" dirty="0">
                <a:solidFill>
                  <a:schemeClr val="tx1"/>
                </a:solidFill>
              </a:rPr>
              <a:t>There are different notifications for things like new observations and observation comments </a:t>
            </a:r>
          </a:p>
          <a:p>
            <a:r>
              <a:rPr lang="en-GB" dirty="0">
                <a:solidFill>
                  <a:schemeClr val="tx1"/>
                </a:solidFill>
              </a:rPr>
              <a:t>On the app (only on the new version) you can also receive push notifications  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E003ED-ADDC-4E70-8B3A-8FEB9A5DB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556" y="1775496"/>
            <a:ext cx="3673686" cy="27185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1B349A-3C33-4D17-9AD0-58DD021BA3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2524" y="4870102"/>
            <a:ext cx="4576042" cy="130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15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E4775F-FD57-49F3-81C4-D1C3011C1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Page number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73D99F-C3CB-45C9-827F-1417CD519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65C989-B1FA-431C-BAFC-870ED51A6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414" y="124368"/>
            <a:ext cx="1322947" cy="132294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7908067-9632-46EE-9766-82CD4E6B4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When will we get started?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CBAA1EC-04C4-4126-827B-EBDE937A0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905000"/>
            <a:ext cx="9828582" cy="4267200"/>
          </a:xfrm>
        </p:spPr>
        <p:txBody>
          <a:bodyPr>
            <a:normAutofit lnSpcReduction="10000"/>
          </a:bodyPr>
          <a:lstStyle/>
          <a:p>
            <a:endParaRPr lang="en-GB" b="1" dirty="0">
              <a:solidFill>
                <a:schemeClr val="accent6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We have handed out introductory letters and put our user guides on the class page on our school website</a:t>
            </a:r>
          </a:p>
          <a:p>
            <a:r>
              <a:rPr lang="en-GB" dirty="0">
                <a:solidFill>
                  <a:schemeClr val="tx1"/>
                </a:solidFill>
              </a:rPr>
              <a:t>We should have your account ready soon and you will receive an email with the link to set a password for yourself, remember to check your spam/junk folders for this</a:t>
            </a:r>
          </a:p>
          <a:p>
            <a:r>
              <a:rPr lang="en-GB" dirty="0">
                <a:solidFill>
                  <a:schemeClr val="tx1"/>
                </a:solidFill>
              </a:rPr>
              <a:t>Please note that it’s not possible for parents to both be set up using the same email address</a:t>
            </a:r>
          </a:p>
          <a:p>
            <a:r>
              <a:rPr lang="en-GB" dirty="0">
                <a:solidFill>
                  <a:schemeClr val="tx1"/>
                </a:solidFill>
              </a:rPr>
              <a:t>Please get in touch with us if you have any problems </a:t>
            </a:r>
            <a:r>
              <a:rPr lang="en-GB">
                <a:solidFill>
                  <a:schemeClr val="tx1"/>
                </a:solidFill>
              </a:rPr>
              <a:t>getting started</a:t>
            </a:r>
            <a:endParaRPr lang="en-GB" dirty="0">
              <a:solidFill>
                <a:schemeClr val="tx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197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udent presentation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7Grunge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Student presentation" id="{61936DD2-5F1E-4CE5-AB4B-725D35FC9179}" vid="{60FEA300-D151-4B21-9955-901AC34D046A}"/>
    </a:ext>
  </a:extLst>
</a:theme>
</file>

<file path=ppt/theme/theme2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7Grunge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7Grunge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F783D2E6EA2941B35E9882CC38F149" ma:contentTypeVersion="10" ma:contentTypeDescription="Create a new document." ma:contentTypeScope="" ma:versionID="2b405c138f0631a10156e132e158f639">
  <xsd:schema xmlns:xsd="http://www.w3.org/2001/XMLSchema" xmlns:xs="http://www.w3.org/2001/XMLSchema" xmlns:p="http://schemas.microsoft.com/office/2006/metadata/properties" xmlns:ns2="c02b8589-e177-4f43-b535-386d6ecceb83" targetNamespace="http://schemas.microsoft.com/office/2006/metadata/properties" ma:root="true" ma:fieldsID="8512fdb2c231e5f07ff7ebf806f9c45b" ns2:_="">
    <xsd:import namespace="c02b8589-e177-4f43-b535-386d6ecceb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2b8589-e177-4f43-b535-386d6ecceb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D82113-77C7-4BF4-85DF-6C9602B6F54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C11489-4CEB-4C64-9D75-A3CCDE318582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ac3b312c-2e6e-4ab8-a5e6-d4121e55f939"/>
    <ds:schemaRef ds:uri="a3e22068-9af0-4d82-acc4-1cac4b938b2c"/>
    <ds:schemaRef ds:uri="http://schemas.microsoft.com/office/infopath/2007/PartnerControls"/>
    <ds:schemaRef ds:uri="http://www.w3.org/XML/1998/namespace"/>
    <ds:schemaRef ds:uri="http://schemas.microsoft.com/sharepoint/v3"/>
    <ds:schemaRef ds:uri="http://schemas.microsoft.com/office/2006/metadata/propertie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A51FC74-76A6-472C-875C-A9831768AFB0}"/>
</file>

<file path=docProps/app.xml><?xml version="1.0" encoding="utf-8"?>
<Properties xmlns="http://schemas.openxmlformats.org/officeDocument/2006/extended-properties" xmlns:vt="http://schemas.openxmlformats.org/officeDocument/2006/docPropsVTypes">
  <Template>Student scientific report presentation</Template>
  <TotalTime>0</TotalTime>
  <Words>610</Words>
  <Application>Microsoft Office PowerPoint</Application>
  <PresentationFormat>Custom</PresentationFormat>
  <Paragraphs>57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Century Gothic</vt:lpstr>
      <vt:lpstr>Wingdings 3</vt:lpstr>
      <vt:lpstr>Student presentation</vt:lpstr>
      <vt:lpstr>Tapestry Online Learning Journal</vt:lpstr>
      <vt:lpstr>What is Tapestry? </vt:lpstr>
      <vt:lpstr>Why are we using Tapestry?</vt:lpstr>
      <vt:lpstr>How is the data kept safe?</vt:lpstr>
      <vt:lpstr>Logging in</vt:lpstr>
      <vt:lpstr>Observations</vt:lpstr>
      <vt:lpstr>Notifications</vt:lpstr>
      <vt:lpstr>When will we get started?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2017-05-08T14:48:11Z</dcterms:created>
  <dcterms:modified xsi:type="dcterms:W3CDTF">2021-10-12T14:53:30Z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TC034605859991</vt:lpwstr>
  </property>
  <property fmtid="{D5CDD505-2E9C-101B-9397-08002B2CF9AE}" pid="3" name="ContentTypeId">
    <vt:lpwstr>0x010100B2F783D2E6EA2941B35E9882CC38F149</vt:lpwstr>
  </property>
  <property fmtid="{D5CDD505-2E9C-101B-9397-08002B2CF9AE}" pid="4" name="_dlc_policyId">
    <vt:lpwstr/>
  </property>
  <property fmtid="{D5CDD505-2E9C-101B-9397-08002B2CF9AE}" pid="5" name="ItemRetentionFormula">
    <vt:lpwstr/>
  </property>
</Properties>
</file>