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4"/>
  </p:notesMasterIdLst>
  <p:handoutMasterIdLst>
    <p:handoutMasterId r:id="rId15"/>
  </p:handoutMasterIdLst>
  <p:sldIdLst>
    <p:sldId id="282" r:id="rId5"/>
    <p:sldId id="275" r:id="rId6"/>
    <p:sldId id="278" r:id="rId7"/>
    <p:sldId id="287" r:id="rId8"/>
    <p:sldId id="288" r:id="rId9"/>
    <p:sldId id="285" r:id="rId10"/>
    <p:sldId id="286" r:id="rId11"/>
    <p:sldId id="276" r:id="rId12"/>
    <p:sldId id="289" r:id="rId13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1610E3D-0FED-4EE1-886E-D8005B11A4E3}">
          <p14:sldIdLst>
            <p14:sldId id="282"/>
            <p14:sldId id="275"/>
            <p14:sldId id="278"/>
            <p14:sldId id="287"/>
            <p14:sldId id="288"/>
            <p14:sldId id="285"/>
            <p14:sldId id="286"/>
            <p14:sldId id="276"/>
            <p14:sldId id="289"/>
          </p14:sldIdLst>
        </p14:section>
        <p14:section name="Untitled Section" id="{30DD6F09-2CC1-4F3A-BFB3-A64E66D5C8FE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D1A6F2-0BE3-D615-5408-0051A101844B}" v="30" dt="2023-07-13T07:38:51.52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7" autoAdjust="0"/>
    <p:restoredTop sz="94633" autoAdjust="0"/>
  </p:normalViewPr>
  <p:slideViewPr>
    <p:cSldViewPr>
      <p:cViewPr varScale="1">
        <p:scale>
          <a:sx n="114" d="100"/>
          <a:sy n="114" d="100"/>
        </p:scale>
        <p:origin x="139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33" d="100"/>
          <a:sy n="33" d="100"/>
        </p:scale>
        <p:origin x="-1584" y="-90"/>
      </p:cViewPr>
      <p:guideLst>
        <p:guide orient="horz" pos="3126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4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911" y="0"/>
            <a:ext cx="294614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FF8BD-5F4A-4C7B-B90A-B49A160DE960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2" y="9428166"/>
            <a:ext cx="294614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911" y="9428166"/>
            <a:ext cx="294614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0F5333-0CB9-4B81-AA42-AEDCD76527D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2340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614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911" y="0"/>
            <a:ext cx="2946144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2FDBE0-FD3A-4B72-882D-75A06AA552CC}" type="datetimeFigureOut">
              <a:rPr lang="en-GB" smtClean="0"/>
              <a:t>14/07/2023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4113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54" y="4714878"/>
            <a:ext cx="5437168" cy="44672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2" y="9428166"/>
            <a:ext cx="2946145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911" y="9428166"/>
            <a:ext cx="2946144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C24300-24CA-417F-9F11-F6BDE7A08DD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45031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0A4BDE-318E-45A1-99C0-3979A9B4E447}" type="datetime1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3116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C2A24-9A61-4469-BA48-AF707D8EE6C6}" type="datetime1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9549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B8FF0-B9C5-492B-85CA-E3F7A7E8FA18}" type="datetime1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9862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C84D5-1C94-41AF-A2F7-D776B3CFADBD}" type="datetime1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63678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151A0-BB35-46B1-B899-B5CD7A2C0248}" type="datetime1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6198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F83DB8-7A4C-409B-8655-6DBA5CEB2343}" type="datetime1">
              <a:rPr lang="en-GB" smtClean="0"/>
              <a:t>14/07/2023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046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6F107-7D43-41B5-9943-D7845EFCBB44}" type="datetime1">
              <a:rPr lang="en-GB" smtClean="0"/>
              <a:t>14/07/2023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79337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280B54-19BF-4D24-B602-CB6A640512A8}" type="datetime1">
              <a:rPr lang="en-GB" smtClean="0"/>
              <a:t>14/07/2023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2493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B5C9-19D6-485D-949D-BA3759AB86C9}" type="datetime1">
              <a:rPr lang="en-GB" smtClean="0"/>
              <a:t>14/07/2023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65448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E91A6-B9B1-4480-96AE-8E961B740C5D}" type="datetime1">
              <a:rPr lang="en-GB" smtClean="0"/>
              <a:t>14/07/2023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66171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E9A37-73B9-4D1B-9F31-3B11E1F7BEE1}" type="datetime1">
              <a:rPr lang="en-GB" smtClean="0"/>
              <a:t>14/07/2023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084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EA7D1F-50E0-461E-9368-2AAFE32CA104}" type="datetime1">
              <a:rPr lang="en-GB" smtClean="0"/>
              <a:t>14/07/2023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27F053-0D21-4F5A-AA5D-282405079B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1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g"/><Relationship Id="rId7" Type="http://schemas.openxmlformats.org/officeDocument/2006/relationships/image" Target="../media/image15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g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1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9CD1F8F-A43B-4B74-9103-1F268BBA05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476672"/>
            <a:ext cx="8579296" cy="56494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dirty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GB" dirty="0">
                <a:solidFill>
                  <a:srgbClr val="00B050"/>
                </a:solidFill>
                <a:latin typeface="Comic Sans MS" panose="030F0702030302020204" pitchFamily="66" charset="0"/>
              </a:rPr>
              <a:t>Welcome to </a:t>
            </a:r>
            <a:r>
              <a:rPr lang="en-GB" dirty="0" err="1">
                <a:solidFill>
                  <a:srgbClr val="00B050"/>
                </a:solidFill>
                <a:latin typeface="Comic Sans MS" panose="030F0702030302020204" pitchFamily="66" charset="0"/>
              </a:rPr>
              <a:t>Ashlands</a:t>
            </a:r>
            <a:r>
              <a:rPr lang="en-GB" dirty="0">
                <a:solidFill>
                  <a:srgbClr val="00B050"/>
                </a:solidFill>
                <a:latin typeface="Comic Sans MS" panose="030F0702030302020204" pitchFamily="66" charset="0"/>
              </a:rPr>
              <a:t> Reception Class        </a:t>
            </a:r>
          </a:p>
          <a:p>
            <a:pPr marL="0" indent="0">
              <a:buNone/>
            </a:pPr>
            <a:r>
              <a:rPr lang="en-GB" dirty="0">
                <a:solidFill>
                  <a:srgbClr val="00B050"/>
                </a:solidFill>
                <a:latin typeface="Comic Sans MS"/>
              </a:rPr>
              <a:t>	</a:t>
            </a:r>
            <a:r>
              <a:rPr lang="en-GB" sz="3600" dirty="0">
                <a:solidFill>
                  <a:srgbClr val="FF0000"/>
                </a:solidFill>
                <a:latin typeface="Comic Sans MS"/>
              </a:rPr>
              <a:t>Our Class name is: Ash Class </a:t>
            </a:r>
            <a:endParaRPr lang="en-GB" sz="36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FF0000"/>
                </a:solidFill>
                <a:latin typeface="Comic Sans MS"/>
              </a:rPr>
              <a:t>Mrs Charlotte Smithson            Miss Kate Hemming                  Mrs Charlotte Allum           Mrs Joanne Shepherd</a:t>
            </a:r>
          </a:p>
          <a:p>
            <a:pPr marL="0" indent="0">
              <a:buNone/>
            </a:pPr>
            <a:r>
              <a:rPr lang="en-GB" sz="1200" dirty="0">
                <a:solidFill>
                  <a:srgbClr val="FF0000"/>
                </a:solidFill>
                <a:latin typeface="Comic Sans MS"/>
              </a:rPr>
              <a:t>HLTA (AM)	                             Class Teacher EYFS lead          TA   (PM)                            Assistant Head EYFS lead </a:t>
            </a:r>
            <a:endParaRPr lang="en-GB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FF0000"/>
                </a:solidFill>
                <a:latin typeface="Comic Sans MS"/>
              </a:rPr>
              <a:t>                                                                                                                                                      &amp; KS1 Lead   </a:t>
            </a:r>
            <a:endParaRPr lang="en-GB" sz="120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600" dirty="0">
                <a:solidFill>
                  <a:srgbClr val="FF0000"/>
                </a:solidFill>
                <a:latin typeface="Comic Sans MS" panose="030F0702030302020204" pitchFamily="66" charset="0"/>
              </a:rPr>
              <a:t>	</a:t>
            </a:r>
            <a:r>
              <a:rPr lang="en-GB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					</a:t>
            </a:r>
            <a:endParaRPr lang="en-GB" sz="1600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BF2F1D6-F045-483F-A1D0-FCA0785724E4}"/>
              </a:ext>
            </a:extLst>
          </p:cNvPr>
          <p:cNvSpPr txBox="1"/>
          <p:nvPr/>
        </p:nvSpPr>
        <p:spPr>
          <a:xfrm>
            <a:off x="1259632" y="3789040"/>
            <a:ext cx="1512168" cy="1728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DC6C81D-0901-4A22-BC42-6CCC1035AC77}"/>
              </a:ext>
            </a:extLst>
          </p:cNvPr>
          <p:cNvSpPr txBox="1"/>
          <p:nvPr/>
        </p:nvSpPr>
        <p:spPr>
          <a:xfrm>
            <a:off x="827584" y="3789040"/>
            <a:ext cx="1944216" cy="20162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5F1093-6EE1-4C47-A678-236C425648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6749" y="2442729"/>
            <a:ext cx="1912152" cy="223224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4ADC34E-F10F-4A06-A8B5-01A194CA5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" y="5305416"/>
            <a:ext cx="9144000" cy="15525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6F598-BCFE-49BF-A037-0CAD9A9C0E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7884" y="2435721"/>
            <a:ext cx="1836544" cy="220385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D73FB73-1452-4EF8-B58B-8935AA796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046" y="2442729"/>
            <a:ext cx="1673120" cy="20908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065A2A2-2FAA-4EE8-90F3-9C9CC82340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6522" y="2435721"/>
            <a:ext cx="1705300" cy="230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79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en-GB" sz="3200" b="1" dirty="0">
                <a:latin typeface="Comic Sans MS" panose="030F0702030302020204" pitchFamily="66" charset="0"/>
              </a:rPr>
              <a:t> </a:t>
            </a:r>
            <a:r>
              <a:rPr lang="en-GB" sz="3200" b="1" dirty="0">
                <a:solidFill>
                  <a:srgbClr val="00B050"/>
                </a:solidFill>
                <a:latin typeface="Comic Sans MS" panose="030F0702030302020204" pitchFamily="66" charset="0"/>
              </a:rPr>
              <a:t>A typical day in Reception…</a:t>
            </a:r>
            <a:r>
              <a:rPr lang="en-GB" sz="1600" b="1" dirty="0">
                <a:solidFill>
                  <a:srgbClr val="00B050"/>
                </a:solidFill>
                <a:latin typeface="Comic Sans MS" panose="030F0702030302020204" pitchFamily="66" charset="0"/>
              </a:rPr>
              <a:t>is there such a thing?!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5893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1200" dirty="0">
                <a:latin typeface="Comic Sans MS" panose="030F0702030302020204" pitchFamily="66" charset="0"/>
              </a:rPr>
              <a:t>The classroom doors open at 8.55am, the children come in, hang up their coats and register is taken at 9am.</a:t>
            </a:r>
          </a:p>
          <a:p>
            <a:endParaRPr lang="en-GB" sz="12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200" dirty="0">
                <a:solidFill>
                  <a:srgbClr val="00B0F0"/>
                </a:solidFill>
                <a:latin typeface="Comic Sans MS" panose="030F0702030302020204" pitchFamily="66" charset="0"/>
              </a:rPr>
              <a:t>We then have our main phonics lesson with new sounds introduced and activities to practise these. 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sz="1300" dirty="0">
              <a:latin typeface="Comic Sans MS" panose="030F0702030302020204" pitchFamily="66" charset="0"/>
            </a:endParaRPr>
          </a:p>
          <a:p>
            <a:endParaRPr lang="en-GB" sz="1300" dirty="0">
              <a:latin typeface="Comic Sans MS" panose="030F0702030302020204" pitchFamily="66" charset="0"/>
            </a:endParaRPr>
          </a:p>
          <a:p>
            <a:endParaRPr lang="en-GB" sz="1300" dirty="0">
              <a:latin typeface="Comic Sans MS" panose="030F0702030302020204" pitchFamily="66" charset="0"/>
            </a:endParaRPr>
          </a:p>
          <a:p>
            <a:endParaRPr lang="en-GB" sz="1300" dirty="0">
              <a:latin typeface="Comic Sans MS" panose="030F0702030302020204" pitchFamily="66" charset="0"/>
            </a:endParaRPr>
          </a:p>
          <a:p>
            <a:endParaRPr lang="en-GB" sz="1300" dirty="0">
              <a:latin typeface="Comic Sans MS" panose="030F0702030302020204" pitchFamily="66" charset="0"/>
            </a:endParaRPr>
          </a:p>
          <a:p>
            <a:endParaRPr lang="en-GB" sz="1300" dirty="0">
              <a:latin typeface="Comic Sans MS" panose="030F0702030302020204" pitchFamily="66" charset="0"/>
            </a:endParaRPr>
          </a:p>
          <a:p>
            <a:endParaRPr lang="en-GB" sz="1300" dirty="0">
              <a:latin typeface="Comic Sans MS" panose="030F0702030302020204" pitchFamily="66" charset="0"/>
            </a:endParaRPr>
          </a:p>
          <a:p>
            <a:endParaRPr lang="en-GB" sz="13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13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sz="13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300" dirty="0">
                <a:latin typeface="Comic Sans MS" panose="030F0702030302020204" pitchFamily="66" charset="0"/>
              </a:rPr>
              <a:t>Children play and learn in provision areas both inside and outside. </a:t>
            </a:r>
          </a:p>
          <a:p>
            <a:pPr marL="0" indent="0">
              <a:buNone/>
            </a:pPr>
            <a:endParaRPr lang="en-GB" sz="13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1300" dirty="0">
                <a:latin typeface="Comic Sans MS" panose="030F0702030302020204" pitchFamily="66" charset="0"/>
              </a:rPr>
              <a:t>Children are given the opportunity to choose where to play, and they </a:t>
            </a:r>
          </a:p>
          <a:p>
            <a:pPr marL="0" indent="0">
              <a:buNone/>
            </a:pPr>
            <a:r>
              <a:rPr lang="en-GB" sz="1300" dirty="0">
                <a:latin typeface="Comic Sans MS" panose="030F0702030302020204" pitchFamily="66" charset="0"/>
              </a:rPr>
              <a:t>have the chance to revisit experiences and previous learning</a:t>
            </a:r>
            <a:r>
              <a:rPr lang="en-GB" sz="2800" dirty="0">
                <a:latin typeface="Comic Sans MS" panose="030F0702030302020204" pitchFamily="66" charset="0"/>
              </a:rPr>
              <a:t>. 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  <a:p>
            <a:endParaRPr lang="en-GB" sz="2800" dirty="0">
              <a:solidFill>
                <a:srgbClr val="00B0F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2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E6771D6-5864-4220-8C35-3DC41D4D1D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2208033"/>
            <a:ext cx="3178134" cy="238494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8425C3-2BB3-4042-9F71-92090753C2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14" y="2060847"/>
            <a:ext cx="1927710" cy="257124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645DB47-9401-4682-BE6B-311FEEA4C7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4289" y="2060848"/>
            <a:ext cx="1927711" cy="257124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D3284C5-0B83-49C1-A0D0-CBFE46E23B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406121"/>
            <a:ext cx="2860734" cy="214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9944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GB" sz="3200" b="1" dirty="0">
              <a:solidFill>
                <a:srgbClr val="00B050"/>
              </a:solidFill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3</a:t>
            </a:fld>
            <a:endParaRPr lang="en-GB"/>
          </a:p>
        </p:txBody>
      </p:sp>
      <p:pic>
        <p:nvPicPr>
          <p:cNvPr id="16" name="Content Placeholder 11">
            <a:extLst>
              <a:ext uri="{FF2B5EF4-FFF2-40B4-BE49-F238E27FC236}">
                <a16:creationId xmlns:a16="http://schemas.microsoft.com/office/drawing/2014/main" id="{2BEDD463-6CAE-43EF-8204-32678F252F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22833" y="3032162"/>
            <a:ext cx="8500885" cy="115711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6C0F450-2A08-4A67-B40A-21D464E9990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428" y="295205"/>
            <a:ext cx="2735683" cy="273568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3041174-F596-49C0-AF3B-93F6A7F3CB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2196" y="4288245"/>
            <a:ext cx="1934604" cy="258044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28B061D-6420-43CB-AEB6-18B3C4DC54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641" y="233794"/>
            <a:ext cx="3682134" cy="27631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029EEFA-7C85-4C5C-82BB-04EF0A0599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84" y="4277559"/>
            <a:ext cx="3438649" cy="2580441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F0D4C18D-7CE1-4476-97CD-D04145CED4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306" y="4288245"/>
            <a:ext cx="1824923" cy="243323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7EE93580-607C-4107-A212-75F3F97C5C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07" y="274638"/>
            <a:ext cx="1992248" cy="2657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3844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70444-24C9-4724-8601-2EE7B1831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GB" dirty="0"/>
            </a:br>
            <a:r>
              <a:rPr lang="en-GB" sz="3600" dirty="0">
                <a:solidFill>
                  <a:srgbClr val="00B050"/>
                </a:solidFill>
              </a:rPr>
              <a:t>Characteristics of Effective Teaching and Learning</a:t>
            </a:r>
            <a:br>
              <a:rPr lang="en-GB" dirty="0">
                <a:solidFill>
                  <a:srgbClr val="00B050"/>
                </a:solidFill>
              </a:rPr>
            </a:br>
            <a:r>
              <a:rPr lang="en-GB" sz="1800" dirty="0"/>
              <a:t>“Children are always throwing out sparks of knowledge, curiosity, and inquiry and adults must be ready to catch those sparks.” Reggio Emilia </a:t>
            </a:r>
            <a:br>
              <a:rPr lang="en-GB" sz="1800" dirty="0">
                <a:solidFill>
                  <a:srgbClr val="00B050"/>
                </a:solidFill>
              </a:rPr>
            </a:br>
            <a:r>
              <a:rPr lang="en-GB" dirty="0"/>
              <a:t>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66DA6B-6084-4B12-8BEA-A7FB27F38F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415" y="2234411"/>
            <a:ext cx="2439087" cy="18288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D7ED29-5A2B-48B2-995E-06A6FF938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4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BC3EF8A-3B2B-48DE-A69D-98FB1B6E73B7}"/>
              </a:ext>
            </a:extLst>
          </p:cNvPr>
          <p:cNvSpPr txBox="1"/>
          <p:nvPr/>
        </p:nvSpPr>
        <p:spPr>
          <a:xfrm>
            <a:off x="683568" y="4149080"/>
            <a:ext cx="114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Team Bee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3C5EA8C-8AC4-4FFB-A073-AE59CC3B5C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7" y="1793951"/>
            <a:ext cx="1654213" cy="23858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78119C-E589-404B-8249-32C797A6CF0B}"/>
              </a:ext>
            </a:extLst>
          </p:cNvPr>
          <p:cNvSpPr txBox="1"/>
          <p:nvPr/>
        </p:nvSpPr>
        <p:spPr>
          <a:xfrm>
            <a:off x="4029522" y="4149080"/>
            <a:ext cx="1443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Thinking Bee</a:t>
            </a:r>
            <a:r>
              <a:rPr lang="en-GB" dirty="0"/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3344E5C-ED5F-4464-939E-5DFFB66CC1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7444" y="2056703"/>
            <a:ext cx="1568693" cy="20923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2CA2185-B044-466D-981C-DE579466CB74}"/>
              </a:ext>
            </a:extLst>
          </p:cNvPr>
          <p:cNvSpPr txBox="1"/>
          <p:nvPr/>
        </p:nvSpPr>
        <p:spPr>
          <a:xfrm>
            <a:off x="6802415" y="4179784"/>
            <a:ext cx="12987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00B050"/>
                </a:solidFill>
              </a:rPr>
              <a:t>Can do Bee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828A9E0-B00C-4A06-8D12-077AC0596332}"/>
              </a:ext>
            </a:extLst>
          </p:cNvPr>
          <p:cNvSpPr txBox="1"/>
          <p:nvPr/>
        </p:nvSpPr>
        <p:spPr>
          <a:xfrm>
            <a:off x="683568" y="4690150"/>
            <a:ext cx="784887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Playing and exploring - children investigate and experience things, and ‘have a go’</a:t>
            </a:r>
          </a:p>
          <a:p>
            <a:endParaRPr lang="en-GB" dirty="0"/>
          </a:p>
          <a:p>
            <a:r>
              <a:rPr lang="en-GB" dirty="0"/>
              <a:t>Active learning - children concentrate and keep on trying if they encounter difficulties, and enjoy achievements</a:t>
            </a:r>
          </a:p>
          <a:p>
            <a:endParaRPr lang="en-GB" dirty="0"/>
          </a:p>
          <a:p>
            <a:r>
              <a:rPr lang="en-GB" dirty="0"/>
              <a:t>Creating and thinking critically - children have and develop their own ideas, make links between ideas, and develop strategies for doing things’</a:t>
            </a:r>
          </a:p>
        </p:txBody>
      </p:sp>
    </p:spTree>
    <p:extLst>
      <p:ext uri="{BB962C8B-B14F-4D97-AF65-F5344CB8AC3E}">
        <p14:creationId xmlns:p14="http://schemas.microsoft.com/office/powerpoint/2010/main" val="12049164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F19F9-E19F-45F2-8691-7C8324844C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>
                <a:solidFill>
                  <a:srgbClr val="00B050"/>
                </a:solidFill>
              </a:rPr>
              <a:t>“Our classroom is like a cosy little house”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1BA7D3-447D-4636-8131-99FAEE3D8F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5001419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GB" sz="2400" dirty="0"/>
          </a:p>
          <a:p>
            <a:pPr marL="0" indent="0">
              <a:buNone/>
            </a:pPr>
            <a:r>
              <a:rPr lang="en-GB" sz="2400" dirty="0"/>
              <a:t>Aims for our EYFS learning space </a:t>
            </a:r>
          </a:p>
          <a:p>
            <a:r>
              <a:rPr lang="en-GB" sz="2400" dirty="0"/>
              <a:t>Emotional warmth and security</a:t>
            </a:r>
          </a:p>
          <a:p>
            <a:r>
              <a:rPr lang="en-GB" sz="2400" dirty="0"/>
              <a:t>Feelings of control</a:t>
            </a:r>
          </a:p>
          <a:p>
            <a:r>
              <a:rPr lang="en-GB" sz="2400" dirty="0"/>
              <a:t>Cognitive challenge</a:t>
            </a:r>
          </a:p>
          <a:p>
            <a:r>
              <a:rPr lang="en-GB" sz="2400" dirty="0"/>
              <a:t>Articulation of learning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4994BA-9A1E-4E95-B5C1-E0011A8AD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5</a:t>
            </a:fld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6E69C64-FE01-4570-8AE3-195864CE37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218" y="1210335"/>
            <a:ext cx="3995774" cy="29959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983FF5-C1F9-4633-88DC-0BF7F4A3DC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4053766"/>
            <a:ext cx="3384376" cy="25397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A06B32C-56EE-41D0-AE43-2E964713A5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1960" y="3491763"/>
            <a:ext cx="3147950" cy="3300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0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3A77E1-DBAB-4888-9EEC-A089F6A0C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6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8EABBAB-37F2-4E0E-B5F6-F56BC3CDDB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991" y="260648"/>
            <a:ext cx="3004983" cy="400506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20C050-1F43-466C-BB2D-8D3DF8CD79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628" y="260648"/>
            <a:ext cx="2646294" cy="352839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982B8A-604F-4AE7-9BF1-8EF52A8500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522" y="3573016"/>
            <a:ext cx="4581518" cy="33594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D1854A-54EC-4B0A-A696-7DEB123EC6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6922" y="804075"/>
            <a:ext cx="2603069" cy="347075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E66D8D-A1AA-4E28-86FC-E89118F354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9704" y="3639966"/>
            <a:ext cx="2723249" cy="329247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B066C8-C8A0-438F-88AD-69A5A3FAED3E}"/>
              </a:ext>
            </a:extLst>
          </p:cNvPr>
          <p:cNvSpPr txBox="1"/>
          <p:nvPr/>
        </p:nvSpPr>
        <p:spPr>
          <a:xfrm>
            <a:off x="3157028" y="332656"/>
            <a:ext cx="2563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   </a:t>
            </a:r>
            <a:r>
              <a:rPr lang="en-GB" sz="2400" dirty="0">
                <a:solidFill>
                  <a:srgbClr val="FF0000"/>
                </a:solidFill>
              </a:rPr>
              <a:t>Camping holiday! </a:t>
            </a:r>
          </a:p>
        </p:txBody>
      </p:sp>
    </p:spTree>
    <p:extLst>
      <p:ext uri="{BB962C8B-B14F-4D97-AF65-F5344CB8AC3E}">
        <p14:creationId xmlns:p14="http://schemas.microsoft.com/office/powerpoint/2010/main" val="27959586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47984-F4B0-4268-A39E-690B73C3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rgbClr val="00B050"/>
                </a:solidFill>
              </a:rPr>
              <a:t>Chatterboxes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D73296-8C1D-403C-8DBB-15BE8A0D6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51920" y="3933056"/>
            <a:ext cx="1685925" cy="2066925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706F70-084B-425D-B0A7-423217B9D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7</a:t>
            </a:fld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9FA0A4-E433-4765-A596-8BBEF719C8A0}"/>
              </a:ext>
            </a:extLst>
          </p:cNvPr>
          <p:cNvSpPr txBox="1"/>
          <p:nvPr/>
        </p:nvSpPr>
        <p:spPr>
          <a:xfrm>
            <a:off x="788144" y="1208950"/>
            <a:ext cx="71287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Today the children will all bring home a ‘Chatterbox’. Inside there is a Welcome letter from Year 6, and blank postcard to send to Miss Hemming. </a:t>
            </a:r>
          </a:p>
          <a:p>
            <a:endParaRPr lang="en-GB" dirty="0"/>
          </a:p>
          <a:p>
            <a:r>
              <a:rPr lang="en-GB" dirty="0"/>
              <a:t>The children can add things to the box to share with us when they come to Reception in September. Having a chance to talk about the things that are important to them is a good way of getting to know them, and building the link between home and school.</a:t>
            </a:r>
          </a:p>
          <a:p>
            <a:r>
              <a:rPr lang="en-GB" dirty="0"/>
              <a:t>Please bring your Chatterbox in at the beginning of term. Thank you!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3A1B8B-FB51-465D-8025-BC1A6BEAA6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6176" y="3592995"/>
            <a:ext cx="2199680" cy="29340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B695D5-E4C2-4F95-930A-339466460B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886" y="4018714"/>
            <a:ext cx="3343471" cy="25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3023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Parental Involvement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Autofit/>
          </a:bodyPr>
          <a:lstStyle/>
          <a:p>
            <a:r>
              <a:rPr lang="en-GB" sz="2000" dirty="0">
                <a:latin typeface="Comic Sans MS" panose="030F0702030302020204" pitchFamily="66" charset="0"/>
              </a:rPr>
              <a:t>The partnership between home and school is so important and I will always make time to talk through any concerns or issues. Please either catch me on the door for a quick message or we can arrange an appointment for after school. </a:t>
            </a:r>
          </a:p>
          <a:p>
            <a:endParaRPr lang="en-GB" sz="2000" dirty="0">
              <a:latin typeface="Comic Sans MS" panose="030F0702030302020204" pitchFamily="66" charset="0"/>
            </a:endParaRPr>
          </a:p>
          <a:p>
            <a:r>
              <a:rPr lang="en-GB" sz="2000" dirty="0">
                <a:latin typeface="Comic Sans MS" panose="030F0702030302020204" pitchFamily="66" charset="0"/>
              </a:rPr>
              <a:t>We keep parents informed of our topics and activities through our half termly newsletters, the school email system, Twitter and our website.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We use Tapestry to record children’s achievements and assess their learning journey. 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We have termly ‘Share and Celebrate’ sessions for adults to play and share work with their child and special events for you to get involved with.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GB" sz="2000" dirty="0">
                <a:latin typeface="Comic Sans MS" panose="030F0702030302020204" pitchFamily="66" charset="0"/>
              </a:rPr>
              <a:t>Please keep in contact! </a:t>
            </a:r>
          </a:p>
          <a:p>
            <a:pPr marL="0" indent="0">
              <a:buNone/>
            </a:pPr>
            <a:endParaRPr lang="en-GB" sz="2000" dirty="0">
              <a:latin typeface="Comic Sans MS" panose="030F0702030302020204" pitchFamily="66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8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703" y="5223611"/>
            <a:ext cx="1836594" cy="1377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0629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6BB5AF-7F52-4C6B-8BDF-F14353BC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B050"/>
                </a:solidFill>
              </a:rPr>
              <a:t>Here’s to a wonderful Reception Year! 2023/24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9FB4D4-F014-4924-A591-E37C0B916D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59929" y="1600200"/>
            <a:ext cx="3624141" cy="4525963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E53D75-F4E6-4593-96EF-6A4DE98719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27F053-0D21-4F5A-AA5D-282405079B5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65446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ebcd0761-6f08-495e-b9b0-dc244d9a04a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59E7B51E3914C49A151B535FD4F3925" ma:contentTypeVersion="13" ma:contentTypeDescription="Create a new document." ma:contentTypeScope="" ma:versionID="34b8aa5c0acff680b3ad9d2e0c3621cf">
  <xsd:schema xmlns:xsd="http://www.w3.org/2001/XMLSchema" xmlns:xs="http://www.w3.org/2001/XMLSchema" xmlns:p="http://schemas.microsoft.com/office/2006/metadata/properties" xmlns:ns3="ebcd0761-6f08-495e-b9b0-dc244d9a04a1" xmlns:ns4="fb8452ca-0a8f-4762-a4a2-6a6e0503ea34" targetNamespace="http://schemas.microsoft.com/office/2006/metadata/properties" ma:root="true" ma:fieldsID="b605dcbf95afc7f52dfd2c248fd8ad7f" ns3:_="" ns4:_="">
    <xsd:import namespace="ebcd0761-6f08-495e-b9b0-dc244d9a04a1"/>
    <xsd:import namespace="fb8452ca-0a8f-4762-a4a2-6a6e0503ea3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LengthInSeconds" minOccurs="0"/>
                <xsd:element ref="ns3:MediaServiceGenerationTime" minOccurs="0"/>
                <xsd:element ref="ns3:MediaServiceEventHashCode" minOccurs="0"/>
                <xsd:element ref="ns3:MediaServiceObjectDetectorVersions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cd0761-6f08-495e-b9b0-dc244d9a04a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8452ca-0a8f-4762-a4a2-6a6e0503ea34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D563EB6-DD32-4EBE-8403-B3C804F67CC8}">
  <ds:schemaRefs>
    <ds:schemaRef ds:uri="http://schemas.microsoft.com/office/2006/documentManagement/types"/>
    <ds:schemaRef ds:uri="http://purl.org/dc/dcmitype/"/>
    <ds:schemaRef ds:uri="http://purl.org/dc/terms/"/>
    <ds:schemaRef ds:uri="fb8452ca-0a8f-4762-a4a2-6a6e0503ea34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schemas.openxmlformats.org/package/2006/metadata/core-properties"/>
    <ds:schemaRef ds:uri="ebcd0761-6f08-495e-b9b0-dc244d9a04a1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E0A2E93-3352-44AC-989F-C7EEB2D9694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4FA289C-D227-4C95-8A48-6346EB41D7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bcd0761-6f08-495e-b9b0-dc244d9a04a1"/>
    <ds:schemaRef ds:uri="fb8452ca-0a8f-4762-a4a2-6a6e0503ea3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1681</TotalTime>
  <Words>507</Words>
  <Application>Microsoft Office PowerPoint</Application>
  <PresentationFormat>On-screen Show (4:3)</PresentationFormat>
  <Paragraphs>73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Comic Sans MS</vt:lpstr>
      <vt:lpstr>Office Theme</vt:lpstr>
      <vt:lpstr>PowerPoint Presentation</vt:lpstr>
      <vt:lpstr> A typical day in Reception…is there such a thing?!</vt:lpstr>
      <vt:lpstr>PowerPoint Presentation</vt:lpstr>
      <vt:lpstr> Characteristics of Effective Teaching and Learning “Children are always throwing out sparks of knowledge, curiosity, and inquiry and adults must be ready to catch those sparks.” Reggio Emilia   </vt:lpstr>
      <vt:lpstr>“Our classroom is like a cosy little house”</vt:lpstr>
      <vt:lpstr>PowerPoint Presentation</vt:lpstr>
      <vt:lpstr>Chatterboxes</vt:lpstr>
      <vt:lpstr>Parental Involvement </vt:lpstr>
      <vt:lpstr>Here’s to a wonderful Reception Year! 2023/24 </vt:lpstr>
    </vt:vector>
  </TitlesOfParts>
  <Company>Woodlesford Primary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Aims of the Session</dc:title>
  <dc:creator>jd.dalton</dc:creator>
  <cp:lastModifiedBy>Kate Rowe</cp:lastModifiedBy>
  <cp:revision>135</cp:revision>
  <cp:lastPrinted>2015-06-17T10:35:21Z</cp:lastPrinted>
  <dcterms:created xsi:type="dcterms:W3CDTF">2014-07-07T15:18:51Z</dcterms:created>
  <dcterms:modified xsi:type="dcterms:W3CDTF">2023-07-14T11:21:45Z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0x010100459E7B51E3914C49A151B535FD4F3925</vt:lpwstr>
  </property>
</Properties>
</file>