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8" r:id="rId5"/>
  </p:sldIdLst>
  <p:sldSz cx="6858000" cy="9906000" type="A4"/>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7CE5B2-0444-CF4E-7E98-5FACE5116007}" v="567" dt="2023-11-09T13:44:06.205"/>
    <p1510:client id="{7ACFB821-67CC-B9ED-B1D1-DCF175B78A23}" v="1062" dt="2023-10-13T10:57:08.519"/>
    <p1510:client id="{AB154425-6CED-1BB8-0AC0-3C4E2345FFAA}" v="734" dt="2023-11-09T14:21:28.855"/>
    <p1510:client id="{B703FC87-E0A1-8AE4-F125-B0DF6656A7E8}" v="9" dt="2023-11-10T07:54:49.715"/>
    <p1510:client id="{C2E972FD-FDBD-6AD4-0C9D-7B79AC2859B3}" v="344" dt="2023-10-12T11:04:09.968"/>
    <p1510:client id="{FC7272EC-F12A-FEF0-E404-6B209A68027C}" v="1" dt="2023-10-12T11:01:09.4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5" Type="http://schemas.openxmlformats.org/officeDocument/2006/relationships/slide" Target="slides/slide1.xml"/><Relationship Id="rId1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F100EBD-F4AB-42EF-B95A-60BFE794BC21}" type="datetimeFigureOut">
              <a:rPr lang="en-GB" smtClean="0"/>
              <a:t>10/11/2023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BE4BD9-597B-48D9-9EE3-EAB1AC91F588}" type="slidenum">
              <a:rPr lang="en-GB" smtClean="0"/>
              <a:t>‹#›</a:t>
            </a:fld>
            <a:endParaRPr lang="en-GB"/>
          </a:p>
        </p:txBody>
      </p:sp>
    </p:spTree>
    <p:extLst>
      <p:ext uri="{BB962C8B-B14F-4D97-AF65-F5344CB8AC3E}">
        <p14:creationId xmlns:p14="http://schemas.microsoft.com/office/powerpoint/2010/main" val="1147835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00EBD-F4AB-42EF-B95A-60BFE794BC21}" type="datetimeFigureOut">
              <a:rPr lang="en-GB" smtClean="0"/>
              <a:t>10/11/2023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BE4BD9-597B-48D9-9EE3-EAB1AC91F588}" type="slidenum">
              <a:rPr lang="en-GB" smtClean="0"/>
              <a:t>‹#›</a:t>
            </a:fld>
            <a:endParaRPr lang="en-GB"/>
          </a:p>
        </p:txBody>
      </p:sp>
    </p:spTree>
    <p:extLst>
      <p:ext uri="{BB962C8B-B14F-4D97-AF65-F5344CB8AC3E}">
        <p14:creationId xmlns:p14="http://schemas.microsoft.com/office/powerpoint/2010/main" val="1164885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00EBD-F4AB-42EF-B95A-60BFE794BC21}" type="datetimeFigureOut">
              <a:rPr lang="en-GB" smtClean="0"/>
              <a:t>10/11/2023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BE4BD9-597B-48D9-9EE3-EAB1AC91F588}" type="slidenum">
              <a:rPr lang="en-GB" smtClean="0"/>
              <a:t>‹#›</a:t>
            </a:fld>
            <a:endParaRPr lang="en-GB"/>
          </a:p>
        </p:txBody>
      </p:sp>
    </p:spTree>
    <p:extLst>
      <p:ext uri="{BB962C8B-B14F-4D97-AF65-F5344CB8AC3E}">
        <p14:creationId xmlns:p14="http://schemas.microsoft.com/office/powerpoint/2010/main" val="3964604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00EBD-F4AB-42EF-B95A-60BFE794BC21}" type="datetimeFigureOut">
              <a:rPr lang="en-GB" smtClean="0"/>
              <a:t>10/11/2023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BE4BD9-597B-48D9-9EE3-EAB1AC91F588}" type="slidenum">
              <a:rPr lang="en-GB" smtClean="0"/>
              <a:t>‹#›</a:t>
            </a:fld>
            <a:endParaRPr lang="en-GB"/>
          </a:p>
        </p:txBody>
      </p:sp>
    </p:spTree>
    <p:extLst>
      <p:ext uri="{BB962C8B-B14F-4D97-AF65-F5344CB8AC3E}">
        <p14:creationId xmlns:p14="http://schemas.microsoft.com/office/powerpoint/2010/main" val="1058110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100EBD-F4AB-42EF-B95A-60BFE794BC21}" type="datetimeFigureOut">
              <a:rPr lang="en-GB" smtClean="0"/>
              <a:t>10/11/2023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BE4BD9-597B-48D9-9EE3-EAB1AC91F588}" type="slidenum">
              <a:rPr lang="en-GB" smtClean="0"/>
              <a:t>‹#›</a:t>
            </a:fld>
            <a:endParaRPr lang="en-GB"/>
          </a:p>
        </p:txBody>
      </p:sp>
    </p:spTree>
    <p:extLst>
      <p:ext uri="{BB962C8B-B14F-4D97-AF65-F5344CB8AC3E}">
        <p14:creationId xmlns:p14="http://schemas.microsoft.com/office/powerpoint/2010/main" val="1060229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100EBD-F4AB-42EF-B95A-60BFE794BC21}" type="datetimeFigureOut">
              <a:rPr lang="en-GB" smtClean="0"/>
              <a:t>10/11/2023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BE4BD9-597B-48D9-9EE3-EAB1AC91F588}" type="slidenum">
              <a:rPr lang="en-GB" smtClean="0"/>
              <a:t>‹#›</a:t>
            </a:fld>
            <a:endParaRPr lang="en-GB"/>
          </a:p>
        </p:txBody>
      </p:sp>
    </p:spTree>
    <p:extLst>
      <p:ext uri="{BB962C8B-B14F-4D97-AF65-F5344CB8AC3E}">
        <p14:creationId xmlns:p14="http://schemas.microsoft.com/office/powerpoint/2010/main" val="4072020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100EBD-F4AB-42EF-B95A-60BFE794BC21}" type="datetimeFigureOut">
              <a:rPr lang="en-GB" smtClean="0"/>
              <a:t>10/11/2023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4BE4BD9-597B-48D9-9EE3-EAB1AC91F588}" type="slidenum">
              <a:rPr lang="en-GB" smtClean="0"/>
              <a:t>‹#›</a:t>
            </a:fld>
            <a:endParaRPr lang="en-GB"/>
          </a:p>
        </p:txBody>
      </p:sp>
    </p:spTree>
    <p:extLst>
      <p:ext uri="{BB962C8B-B14F-4D97-AF65-F5344CB8AC3E}">
        <p14:creationId xmlns:p14="http://schemas.microsoft.com/office/powerpoint/2010/main" val="1184384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100EBD-F4AB-42EF-B95A-60BFE794BC21}" type="datetimeFigureOut">
              <a:rPr lang="en-GB" smtClean="0"/>
              <a:t>10/11/2023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4BE4BD9-597B-48D9-9EE3-EAB1AC91F588}" type="slidenum">
              <a:rPr lang="en-GB" smtClean="0"/>
              <a:t>‹#›</a:t>
            </a:fld>
            <a:endParaRPr lang="en-GB"/>
          </a:p>
        </p:txBody>
      </p:sp>
    </p:spTree>
    <p:extLst>
      <p:ext uri="{BB962C8B-B14F-4D97-AF65-F5344CB8AC3E}">
        <p14:creationId xmlns:p14="http://schemas.microsoft.com/office/powerpoint/2010/main" val="3629360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100EBD-F4AB-42EF-B95A-60BFE794BC21}" type="datetimeFigureOut">
              <a:rPr lang="en-GB" smtClean="0"/>
              <a:t>10/11/2023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4BE4BD9-597B-48D9-9EE3-EAB1AC91F588}" type="slidenum">
              <a:rPr lang="en-GB" smtClean="0"/>
              <a:t>‹#›</a:t>
            </a:fld>
            <a:endParaRPr lang="en-GB"/>
          </a:p>
        </p:txBody>
      </p:sp>
    </p:spTree>
    <p:extLst>
      <p:ext uri="{BB962C8B-B14F-4D97-AF65-F5344CB8AC3E}">
        <p14:creationId xmlns:p14="http://schemas.microsoft.com/office/powerpoint/2010/main" val="2483517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F100EBD-F4AB-42EF-B95A-60BFE794BC21}" type="datetimeFigureOut">
              <a:rPr lang="en-GB" smtClean="0"/>
              <a:t>10/11/2023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BE4BD9-597B-48D9-9EE3-EAB1AC91F588}" type="slidenum">
              <a:rPr lang="en-GB" smtClean="0"/>
              <a:t>‹#›</a:t>
            </a:fld>
            <a:endParaRPr lang="en-GB"/>
          </a:p>
        </p:txBody>
      </p:sp>
    </p:spTree>
    <p:extLst>
      <p:ext uri="{BB962C8B-B14F-4D97-AF65-F5344CB8AC3E}">
        <p14:creationId xmlns:p14="http://schemas.microsoft.com/office/powerpoint/2010/main" val="2177848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F100EBD-F4AB-42EF-B95A-60BFE794BC21}" type="datetimeFigureOut">
              <a:rPr lang="en-GB" smtClean="0"/>
              <a:t>10/11/2023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BE4BD9-597B-48D9-9EE3-EAB1AC91F588}" type="slidenum">
              <a:rPr lang="en-GB" smtClean="0"/>
              <a:t>‹#›</a:t>
            </a:fld>
            <a:endParaRPr lang="en-GB"/>
          </a:p>
        </p:txBody>
      </p:sp>
    </p:spTree>
    <p:extLst>
      <p:ext uri="{BB962C8B-B14F-4D97-AF65-F5344CB8AC3E}">
        <p14:creationId xmlns:p14="http://schemas.microsoft.com/office/powerpoint/2010/main" val="3807561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6F100EBD-F4AB-42EF-B95A-60BFE794BC21}" type="datetimeFigureOut">
              <a:rPr lang="en-GB" smtClean="0"/>
              <a:t>10/11/2023</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14BE4BD9-597B-48D9-9EE3-EAB1AC91F588}" type="slidenum">
              <a:rPr lang="en-GB" smtClean="0"/>
              <a:t>‹#›</a:t>
            </a:fld>
            <a:endParaRPr lang="en-GB"/>
          </a:p>
        </p:txBody>
      </p:sp>
    </p:spTree>
    <p:extLst>
      <p:ext uri="{BB962C8B-B14F-4D97-AF65-F5344CB8AC3E}">
        <p14:creationId xmlns:p14="http://schemas.microsoft.com/office/powerpoint/2010/main" val="2876626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eg"/><Relationship Id="rId2" Type="http://schemas.openxmlformats.org/officeDocument/2006/relationships/hyperlink" Target="https://www.bbc.co.uk/iplayer/episode/b08dr1l3/numberblocks-series-1-the-whole-of-me" TargetMode="Externa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29059" y="306452"/>
            <a:ext cx="5469025" cy="584775"/>
          </a:xfrm>
          <a:prstGeom prst="rect">
            <a:avLst/>
          </a:prstGeom>
          <a:solidFill>
            <a:srgbClr val="92D050">
              <a:alpha val="30000"/>
            </a:srgbClr>
          </a:solidFill>
        </p:spPr>
        <p:txBody>
          <a:bodyPr wrap="square" lIns="91440" tIns="45720" rIns="91440" bIns="45720" rtlCol="0" anchor="t">
            <a:spAutoFit/>
          </a:bodyPr>
          <a:lstStyle/>
          <a:p>
            <a:r>
              <a:rPr lang="en-GB" sz="3200" b="1" dirty="0">
                <a:solidFill>
                  <a:srgbClr val="002060"/>
                </a:solidFill>
              </a:rPr>
              <a:t>  Newsletter    10th November  </a:t>
            </a:r>
          </a:p>
        </p:txBody>
      </p:sp>
      <p:sp>
        <p:nvSpPr>
          <p:cNvPr id="6" name="Text Box 2"/>
          <p:cNvSpPr txBox="1">
            <a:spLocks noChangeArrowheads="1"/>
          </p:cNvSpPr>
          <p:nvPr/>
        </p:nvSpPr>
        <p:spPr bwMode="auto">
          <a:xfrm>
            <a:off x="172960" y="5267803"/>
            <a:ext cx="3249308" cy="2629440"/>
          </a:xfrm>
          <a:prstGeom prst="rect">
            <a:avLst/>
          </a:prstGeom>
          <a:solidFill>
            <a:srgbClr val="92D050">
              <a:alpha val="30000"/>
            </a:srgbClr>
          </a:solidFill>
          <a:ln>
            <a:noFill/>
          </a:ln>
        </p:spPr>
        <p:style>
          <a:lnRef idx="0">
            <a:scrgbClr r="0" g="0" b="0"/>
          </a:lnRef>
          <a:fillRef idx="0">
            <a:scrgbClr r="0" g="0" b="0"/>
          </a:fillRef>
          <a:effectRef idx="0">
            <a:scrgbClr r="0" g="0" b="0"/>
          </a:effectRef>
          <a:fontRef idx="minor">
            <a:schemeClr val="lt1"/>
          </a:fontRef>
        </p:style>
        <p:txBody>
          <a:bodyPr rot="0" vert="horz" wrap="square" lIns="91440" tIns="45720" rIns="91440" bIns="45720" anchor="t" anchorCtr="0">
            <a:noAutofit/>
          </a:bodyPr>
          <a:lstStyle/>
          <a:p>
            <a:pPr>
              <a:lnSpc>
                <a:spcPct val="107000"/>
              </a:lnSpc>
              <a:spcAft>
                <a:spcPts val="800"/>
              </a:spcAft>
            </a:pPr>
            <a:r>
              <a:rPr lang="en-US" sz="1600" b="1" dirty="0">
                <a:solidFill>
                  <a:srgbClr val="002060"/>
                </a:solidFill>
                <a:cs typeface="Times New Roman"/>
              </a:rPr>
              <a:t>Knowledge and Understanding</a:t>
            </a:r>
          </a:p>
          <a:p>
            <a:pPr>
              <a:lnSpc>
                <a:spcPct val="107000"/>
              </a:lnSpc>
              <a:spcAft>
                <a:spcPts val="800"/>
              </a:spcAft>
            </a:pPr>
            <a:r>
              <a:rPr lang="en-US" sz="1000" b="1" dirty="0">
                <a:solidFill>
                  <a:srgbClr val="002060"/>
                </a:solidFill>
                <a:ea typeface="Calibri"/>
                <a:cs typeface="Times New Roman"/>
              </a:rPr>
              <a:t>Sharing our knowledge and </a:t>
            </a:r>
          </a:p>
          <a:p>
            <a:pPr>
              <a:lnSpc>
                <a:spcPct val="107000"/>
              </a:lnSpc>
              <a:spcAft>
                <a:spcPts val="800"/>
              </a:spcAft>
            </a:pPr>
            <a:r>
              <a:rPr lang="en-US" sz="1000" b="1" dirty="0">
                <a:solidFill>
                  <a:srgbClr val="002060"/>
                </a:solidFill>
                <a:ea typeface="Calibri"/>
                <a:cs typeface="Times New Roman"/>
              </a:rPr>
              <a:t>experiences of  festivals, and </a:t>
            </a:r>
            <a:endParaRPr lang="en-US" dirty="0">
              <a:solidFill>
                <a:srgbClr val="FFFFFF"/>
              </a:solidFill>
              <a:ea typeface="Calibri"/>
              <a:cs typeface="Calibri" panose="020F0502020204030204"/>
            </a:endParaRPr>
          </a:p>
          <a:p>
            <a:pPr>
              <a:lnSpc>
                <a:spcPct val="107000"/>
              </a:lnSpc>
              <a:spcAft>
                <a:spcPts val="800"/>
              </a:spcAft>
            </a:pPr>
            <a:r>
              <a:rPr lang="en-US" sz="1000" b="1" dirty="0">
                <a:solidFill>
                  <a:srgbClr val="002060"/>
                </a:solidFill>
                <a:ea typeface="Calibri"/>
                <a:cs typeface="Times New Roman"/>
              </a:rPr>
              <a:t>events helps the children  to  </a:t>
            </a:r>
          </a:p>
          <a:p>
            <a:pPr>
              <a:lnSpc>
                <a:spcPct val="107000"/>
              </a:lnSpc>
              <a:spcAft>
                <a:spcPts val="800"/>
              </a:spcAft>
            </a:pPr>
            <a:r>
              <a:rPr lang="en-US" sz="1000" b="1" dirty="0">
                <a:solidFill>
                  <a:srgbClr val="002060"/>
                </a:solidFill>
                <a:ea typeface="Calibri"/>
                <a:cs typeface="Times New Roman"/>
              </a:rPr>
              <a:t>feel connected to the community </a:t>
            </a:r>
          </a:p>
        </p:txBody>
      </p:sp>
      <p:sp>
        <p:nvSpPr>
          <p:cNvPr id="10" name="Text Box 2"/>
          <p:cNvSpPr txBox="1">
            <a:spLocks noChangeArrowheads="1"/>
          </p:cNvSpPr>
          <p:nvPr/>
        </p:nvSpPr>
        <p:spPr bwMode="auto">
          <a:xfrm>
            <a:off x="3535728" y="8071056"/>
            <a:ext cx="3078460" cy="1689175"/>
          </a:xfrm>
          <a:prstGeom prst="rect">
            <a:avLst/>
          </a:prstGeom>
          <a:solidFill>
            <a:srgbClr val="92D050">
              <a:alpha val="30000"/>
            </a:srgbClr>
          </a:solidFill>
          <a:ln>
            <a:noFill/>
          </a:ln>
        </p:spPr>
        <p:style>
          <a:lnRef idx="0">
            <a:scrgbClr r="0" g="0" b="0"/>
          </a:lnRef>
          <a:fillRef idx="0">
            <a:scrgbClr r="0" g="0" b="0"/>
          </a:fillRef>
          <a:effectRef idx="0">
            <a:scrgbClr r="0" g="0" b="0"/>
          </a:effectRef>
          <a:fontRef idx="minor">
            <a:schemeClr val="lt1"/>
          </a:fontRef>
        </p:style>
        <p:txBody>
          <a:bodyPr rot="0" vert="horz" wrap="square" lIns="91440" tIns="45720" rIns="91440" bIns="45720" anchor="t" anchorCtr="0">
            <a:noAutofit/>
          </a:bodyPr>
          <a:lstStyle/>
          <a:p>
            <a:pPr>
              <a:lnSpc>
                <a:spcPct val="107000"/>
              </a:lnSpc>
              <a:spcAft>
                <a:spcPts val="800"/>
              </a:spcAft>
            </a:pPr>
            <a:r>
              <a:rPr lang="en-GB" sz="1600" b="1" dirty="0">
                <a:solidFill>
                  <a:srgbClr val="002060"/>
                </a:solidFill>
              </a:rPr>
              <a:t>Physical  Development</a:t>
            </a:r>
            <a:endParaRPr lang="en-GB" sz="1600" dirty="0">
              <a:solidFill>
                <a:srgbClr val="002060"/>
              </a:solidFill>
            </a:endParaRPr>
          </a:p>
          <a:p>
            <a:pPr>
              <a:lnSpc>
                <a:spcPct val="107000"/>
              </a:lnSpc>
              <a:spcAft>
                <a:spcPts val="800"/>
              </a:spcAft>
            </a:pPr>
            <a:r>
              <a:rPr lang="en-GB" sz="1200" b="1" dirty="0">
                <a:solidFill>
                  <a:srgbClr val="002060"/>
                </a:solidFill>
              </a:rPr>
              <a:t>Life Skills! This week I showed the children how to hang dressing-up clothes on a hanger...ask them to impress you with this new skill at home! I can't promise it will transform tidy up time, but it might help a bit!! Work in progress!</a:t>
            </a:r>
            <a:endParaRPr lang="en-US" sz="1200" dirty="0">
              <a:solidFill>
                <a:srgbClr val="002060"/>
              </a:solidFill>
            </a:endParaRPr>
          </a:p>
          <a:p>
            <a:pPr>
              <a:lnSpc>
                <a:spcPct val="107000"/>
              </a:lnSpc>
              <a:spcAft>
                <a:spcPts val="800"/>
              </a:spcAft>
            </a:pPr>
            <a:endParaRPr lang="en-US" sz="1400" dirty="0">
              <a:solidFill>
                <a:srgbClr val="002060"/>
              </a:solidFill>
              <a:ea typeface="Calibri"/>
              <a:cs typeface="Calibri"/>
            </a:endParaRPr>
          </a:p>
          <a:p>
            <a:pPr>
              <a:lnSpc>
                <a:spcPct val="107000"/>
              </a:lnSpc>
              <a:spcAft>
                <a:spcPts val="800"/>
              </a:spcAft>
            </a:pPr>
            <a:endParaRPr lang="en-US" sz="1400" dirty="0">
              <a:solidFill>
                <a:srgbClr val="002060"/>
              </a:solidFill>
              <a:cs typeface="Calibri"/>
            </a:endParaRPr>
          </a:p>
          <a:p>
            <a:pPr>
              <a:lnSpc>
                <a:spcPct val="107000"/>
              </a:lnSpc>
              <a:spcAft>
                <a:spcPts val="800"/>
              </a:spcAft>
            </a:pPr>
            <a:br>
              <a:rPr lang="en-US" dirty="0"/>
            </a:br>
            <a:br>
              <a:rPr lang="en-US" dirty="0"/>
            </a:br>
            <a:endParaRPr lang="en-US"/>
          </a:p>
          <a:p>
            <a:pPr>
              <a:lnSpc>
                <a:spcPct val="107000"/>
              </a:lnSpc>
              <a:spcAft>
                <a:spcPts val="800"/>
              </a:spcAft>
            </a:pPr>
            <a:endParaRPr lang="en-US" sz="1000">
              <a:solidFill>
                <a:srgbClr val="002060"/>
              </a:solidFill>
              <a:ea typeface="Calibri"/>
              <a:cs typeface="Times New Roman"/>
            </a:endParaRPr>
          </a:p>
          <a:p>
            <a:pPr>
              <a:lnSpc>
                <a:spcPct val="107000"/>
              </a:lnSpc>
              <a:spcAft>
                <a:spcPts val="800"/>
              </a:spcAft>
            </a:pPr>
            <a:endParaRPr lang="en-US" sz="1000" dirty="0">
              <a:solidFill>
                <a:srgbClr val="002060"/>
              </a:solidFill>
              <a:ea typeface="Calibri"/>
              <a:cs typeface="Times New Roman"/>
            </a:endParaRPr>
          </a:p>
        </p:txBody>
      </p:sp>
      <p:sp>
        <p:nvSpPr>
          <p:cNvPr id="11" name="Text Box 2"/>
          <p:cNvSpPr txBox="1">
            <a:spLocks noChangeArrowheads="1"/>
          </p:cNvSpPr>
          <p:nvPr/>
        </p:nvSpPr>
        <p:spPr bwMode="auto">
          <a:xfrm>
            <a:off x="3561687" y="6349141"/>
            <a:ext cx="3068371" cy="1664538"/>
          </a:xfrm>
          <a:prstGeom prst="rect">
            <a:avLst/>
          </a:prstGeom>
          <a:solidFill>
            <a:srgbClr val="92D050">
              <a:alpha val="30000"/>
            </a:srgbClr>
          </a:solidFill>
          <a:ln>
            <a:noFill/>
          </a:ln>
        </p:spPr>
        <p:style>
          <a:lnRef idx="0">
            <a:scrgbClr r="0" g="0" b="0"/>
          </a:lnRef>
          <a:fillRef idx="0">
            <a:scrgbClr r="0" g="0" b="0"/>
          </a:fillRef>
          <a:effectRef idx="0">
            <a:scrgbClr r="0" g="0" b="0"/>
          </a:effectRef>
          <a:fontRef idx="minor">
            <a:schemeClr val="lt1"/>
          </a:fontRef>
        </p:style>
        <p:txBody>
          <a:bodyPr rot="0" vert="horz" wrap="square" lIns="91440" tIns="45720" rIns="91440" bIns="45720" anchor="t" anchorCtr="0">
            <a:noAutofit/>
          </a:bodyPr>
          <a:lstStyle/>
          <a:p>
            <a:pPr>
              <a:lnSpc>
                <a:spcPct val="107000"/>
              </a:lnSpc>
              <a:spcAft>
                <a:spcPts val="800"/>
              </a:spcAft>
            </a:pPr>
            <a:endParaRPr lang="en-GB" sz="1600" b="1">
              <a:solidFill>
                <a:srgbClr val="002060"/>
              </a:solidFill>
              <a:ea typeface="Calibri"/>
              <a:cs typeface="Times New Roman"/>
            </a:endParaRPr>
          </a:p>
          <a:p>
            <a:pPr>
              <a:lnSpc>
                <a:spcPct val="107000"/>
              </a:lnSpc>
              <a:spcAft>
                <a:spcPts val="800"/>
              </a:spcAft>
            </a:pPr>
            <a:endParaRPr lang="en-GB" sz="1600" b="1">
              <a:solidFill>
                <a:srgbClr val="002060"/>
              </a:solidFill>
              <a:ea typeface="Calibri"/>
              <a:cs typeface="Times New Roman"/>
            </a:endParaRPr>
          </a:p>
        </p:txBody>
      </p:sp>
      <p:sp>
        <p:nvSpPr>
          <p:cNvPr id="12" name="Text Box 2"/>
          <p:cNvSpPr txBox="1">
            <a:spLocks noChangeArrowheads="1"/>
          </p:cNvSpPr>
          <p:nvPr/>
        </p:nvSpPr>
        <p:spPr bwMode="auto">
          <a:xfrm>
            <a:off x="196881" y="8005331"/>
            <a:ext cx="3262265" cy="1791177"/>
          </a:xfrm>
          <a:prstGeom prst="rect">
            <a:avLst/>
          </a:prstGeom>
          <a:solidFill>
            <a:srgbClr val="92D050">
              <a:alpha val="30000"/>
            </a:srgbClr>
          </a:solidFill>
          <a:ln>
            <a:noFill/>
          </a:ln>
        </p:spPr>
        <p:style>
          <a:lnRef idx="0">
            <a:scrgbClr r="0" g="0" b="0"/>
          </a:lnRef>
          <a:fillRef idx="0">
            <a:scrgbClr r="0" g="0" b="0"/>
          </a:fillRef>
          <a:effectRef idx="0">
            <a:scrgbClr r="0" g="0" b="0"/>
          </a:effectRef>
          <a:fontRef idx="minor">
            <a:schemeClr val="lt1"/>
          </a:fontRef>
        </p:style>
        <p:txBody>
          <a:bodyPr rot="0" vert="horz" wrap="square" lIns="91440" tIns="45720" rIns="91440" bIns="45720" anchor="t" anchorCtr="0">
            <a:noAutofit/>
          </a:bodyPr>
          <a:lstStyle/>
          <a:p>
            <a:pPr>
              <a:lnSpc>
                <a:spcPct val="107000"/>
              </a:lnSpc>
              <a:spcAft>
                <a:spcPts val="800"/>
              </a:spcAft>
            </a:pPr>
            <a:r>
              <a:rPr lang="en-US" sz="1600" b="1" dirty="0">
                <a:solidFill>
                  <a:srgbClr val="002060"/>
                </a:solidFill>
                <a:ea typeface="Calibri" panose="020F0502020204030204" pitchFamily="34" charset="0"/>
                <a:cs typeface="Times New Roman"/>
              </a:rPr>
              <a:t>Communication and Language</a:t>
            </a:r>
            <a:endParaRPr lang="en-US" sz="1600" b="1" dirty="0">
              <a:solidFill>
                <a:srgbClr val="002060"/>
              </a:solidFill>
              <a:ea typeface="Calibri" panose="020F0502020204030204" pitchFamily="34" charset="0"/>
              <a:cs typeface="Times New Roman" panose="02020603050405020304" pitchFamily="18" charset="0"/>
            </a:endParaRPr>
          </a:p>
          <a:p>
            <a:pPr>
              <a:lnSpc>
                <a:spcPct val="107000"/>
              </a:lnSpc>
              <a:spcAft>
                <a:spcPts val="800"/>
              </a:spcAft>
            </a:pPr>
            <a:r>
              <a:rPr lang="en-US" sz="1100" b="1" dirty="0">
                <a:solidFill>
                  <a:srgbClr val="002060"/>
                </a:solidFill>
                <a:ea typeface="Calibri"/>
                <a:cs typeface="Times New Roman"/>
              </a:rPr>
              <a:t>Talking, talking, </a:t>
            </a:r>
            <a:endParaRPr lang="en-US" sz="1100" b="1">
              <a:solidFill>
                <a:srgbClr val="002060"/>
              </a:solidFill>
              <a:ea typeface="Calibri" panose="020F0502020204030204" pitchFamily="34" charset="0"/>
              <a:cs typeface="Times New Roman" panose="02020603050405020304" pitchFamily="18" charset="0"/>
            </a:endParaRPr>
          </a:p>
          <a:p>
            <a:pPr>
              <a:lnSpc>
                <a:spcPct val="107000"/>
              </a:lnSpc>
              <a:spcAft>
                <a:spcPts val="800"/>
              </a:spcAft>
            </a:pPr>
            <a:r>
              <a:rPr lang="en-US" sz="1100" b="1" dirty="0">
                <a:solidFill>
                  <a:srgbClr val="002060"/>
                </a:solidFill>
                <a:ea typeface="Calibri"/>
                <a:cs typeface="Times New Roman"/>
              </a:rPr>
              <a:t>talking. Our role play helps </a:t>
            </a:r>
            <a:endParaRPr lang="en-US" sz="1100" b="1" dirty="0">
              <a:solidFill>
                <a:srgbClr val="002060"/>
              </a:solidFill>
              <a:ea typeface="Calibri" panose="020F0502020204030204" pitchFamily="34" charset="0"/>
              <a:cs typeface="Times New Roman" panose="02020603050405020304" pitchFamily="18" charset="0"/>
            </a:endParaRPr>
          </a:p>
          <a:p>
            <a:pPr>
              <a:lnSpc>
                <a:spcPct val="107000"/>
              </a:lnSpc>
              <a:spcAft>
                <a:spcPts val="800"/>
              </a:spcAft>
            </a:pPr>
            <a:r>
              <a:rPr lang="en-US" sz="1100" b="1" dirty="0">
                <a:solidFill>
                  <a:srgbClr val="002060"/>
                </a:solidFill>
                <a:ea typeface="Calibri"/>
                <a:cs typeface="Times New Roman"/>
              </a:rPr>
              <a:t>to secure our confidence </a:t>
            </a:r>
            <a:endParaRPr lang="en-US" sz="1100" b="1">
              <a:solidFill>
                <a:srgbClr val="002060"/>
              </a:solidFill>
              <a:ea typeface="Calibri" panose="020F0502020204030204" pitchFamily="34" charset="0"/>
              <a:cs typeface="Times New Roman" panose="02020603050405020304" pitchFamily="18" charset="0"/>
            </a:endParaRPr>
          </a:p>
          <a:p>
            <a:pPr>
              <a:lnSpc>
                <a:spcPct val="107000"/>
              </a:lnSpc>
              <a:spcAft>
                <a:spcPts val="800"/>
              </a:spcAft>
            </a:pPr>
            <a:r>
              <a:rPr lang="en-US" sz="1100" b="1" dirty="0">
                <a:solidFill>
                  <a:srgbClr val="002060"/>
                </a:solidFill>
                <a:ea typeface="Calibri"/>
                <a:cs typeface="Times New Roman"/>
              </a:rPr>
              <a:t>with new vocabulary. </a:t>
            </a:r>
            <a:endParaRPr lang="en-US" sz="1100" b="1" dirty="0">
              <a:solidFill>
                <a:srgbClr val="002060"/>
              </a:solidFill>
              <a:ea typeface="Calibri" panose="020F0502020204030204" pitchFamily="34" charset="0"/>
              <a:cs typeface="Times New Roman" panose="02020603050405020304" pitchFamily="18" charset="0"/>
            </a:endParaRPr>
          </a:p>
          <a:p>
            <a:pPr>
              <a:lnSpc>
                <a:spcPct val="107000"/>
              </a:lnSpc>
              <a:spcAft>
                <a:spcPts val="800"/>
              </a:spcAft>
            </a:pPr>
            <a:endParaRPr lang="en-US" sz="1600" b="1">
              <a:solidFill>
                <a:srgbClr val="002060"/>
              </a:solidFill>
              <a:ea typeface="Calibri" panose="020F0502020204030204" pitchFamily="34" charset="0"/>
              <a:cs typeface="Times New Roman"/>
            </a:endParaRPr>
          </a:p>
          <a:p>
            <a:pPr>
              <a:lnSpc>
                <a:spcPct val="107000"/>
              </a:lnSpc>
              <a:spcAft>
                <a:spcPts val="800"/>
              </a:spcAft>
            </a:pPr>
            <a:endParaRPr lang="en-US"/>
          </a:p>
          <a:p>
            <a:pPr>
              <a:lnSpc>
                <a:spcPct val="107000"/>
              </a:lnSpc>
              <a:spcAft>
                <a:spcPts val="800"/>
              </a:spcAft>
            </a:pPr>
            <a:endParaRPr lang="en-US" sz="1600" b="1">
              <a:solidFill>
                <a:srgbClr val="002060"/>
              </a:solidFill>
              <a:ea typeface="Calibri" panose="020F0502020204030204" pitchFamily="34" charset="0"/>
              <a:cs typeface="Times New Roman" panose="02020603050405020304" pitchFamily="18" charset="0"/>
            </a:endParaRPr>
          </a:p>
          <a:p>
            <a:pPr>
              <a:lnSpc>
                <a:spcPct val="107000"/>
              </a:lnSpc>
              <a:spcAft>
                <a:spcPts val="800"/>
              </a:spcAft>
            </a:pPr>
            <a:endParaRPr lang="en-GB" sz="1400">
              <a:solidFill>
                <a:srgbClr val="002060"/>
              </a:solidFill>
              <a:ea typeface="Calibri" panose="020F0502020204030204" pitchFamily="34" charset="0"/>
              <a:cs typeface="Times New Roman" panose="02020603050405020304" pitchFamily="18" charset="0"/>
            </a:endParaRPr>
          </a:p>
          <a:p>
            <a:pPr>
              <a:lnSpc>
                <a:spcPct val="107000"/>
              </a:lnSpc>
              <a:spcAft>
                <a:spcPts val="800"/>
              </a:spcAft>
            </a:pPr>
            <a:endParaRPr lang="en-GB" sz="1400">
              <a:solidFill>
                <a:srgbClr val="002060"/>
              </a:solidFill>
              <a:ea typeface="Calibri" panose="020F0502020204030204" pitchFamily="34" charset="0"/>
              <a:cs typeface="Times New Roman" panose="02020603050405020304" pitchFamily="18" charset="0"/>
            </a:endParaRPr>
          </a:p>
          <a:p>
            <a:pPr>
              <a:lnSpc>
                <a:spcPct val="107000"/>
              </a:lnSpc>
              <a:spcAft>
                <a:spcPts val="800"/>
              </a:spcAft>
            </a:pPr>
            <a:endParaRPr lang="en-GB" sz="1400" b="1">
              <a:solidFill>
                <a:srgbClr val="002060"/>
              </a:solidFill>
              <a:effectLst/>
              <a:ea typeface="Calibri" panose="020F0502020204030204" pitchFamily="34" charset="0"/>
              <a:cs typeface="Times New Roman" panose="02020603050405020304" pitchFamily="18" charset="0"/>
            </a:endParaRPr>
          </a:p>
          <a:p>
            <a:pPr>
              <a:lnSpc>
                <a:spcPct val="107000"/>
              </a:lnSpc>
              <a:spcAft>
                <a:spcPts val="800"/>
              </a:spcAft>
            </a:pPr>
            <a:endParaRPr lang="en-GB" sz="1100">
              <a:solidFill>
                <a:srgbClr val="FFFFFF"/>
              </a:solidFill>
              <a:ea typeface="Calibri" panose="020F0502020204030204" pitchFamily="34" charset="0"/>
              <a:cs typeface="Times New Roman" panose="02020603050405020304" pitchFamily="18" charset="0"/>
            </a:endParaRPr>
          </a:p>
        </p:txBody>
      </p:sp>
      <p:sp>
        <p:nvSpPr>
          <p:cNvPr id="20" name="Text Box 2"/>
          <p:cNvSpPr txBox="1">
            <a:spLocks noChangeArrowheads="1"/>
          </p:cNvSpPr>
          <p:nvPr/>
        </p:nvSpPr>
        <p:spPr bwMode="auto">
          <a:xfrm>
            <a:off x="3529925" y="2317459"/>
            <a:ext cx="3035865" cy="2246774"/>
          </a:xfrm>
          <a:prstGeom prst="rect">
            <a:avLst/>
          </a:prstGeom>
          <a:solidFill>
            <a:srgbClr val="92D050">
              <a:alpha val="30000"/>
            </a:srgbClr>
          </a:solidFill>
          <a:ln>
            <a:noFill/>
          </a:ln>
        </p:spPr>
        <p:style>
          <a:lnRef idx="0">
            <a:scrgbClr r="0" g="0" b="0"/>
          </a:lnRef>
          <a:fillRef idx="0">
            <a:scrgbClr r="0" g="0" b="0"/>
          </a:fillRef>
          <a:effectRef idx="0">
            <a:scrgbClr r="0" g="0" b="0"/>
          </a:effectRef>
          <a:fontRef idx="minor">
            <a:schemeClr val="lt1"/>
          </a:fontRef>
        </p:style>
        <p:txBody>
          <a:bodyPr rot="0" vert="horz" wrap="square" lIns="91440" tIns="45720" rIns="91440" bIns="45720" anchor="t" anchorCtr="0">
            <a:noAutofit/>
          </a:bodyPr>
          <a:lstStyle/>
          <a:p>
            <a:pPr>
              <a:lnSpc>
                <a:spcPct val="107000"/>
              </a:lnSpc>
              <a:spcAft>
                <a:spcPts val="800"/>
              </a:spcAft>
            </a:pPr>
            <a:endParaRPr lang="en-GB" sz="1600" b="1" dirty="0">
              <a:solidFill>
                <a:srgbClr val="002060"/>
              </a:solidFill>
              <a:ea typeface="Calibri" panose="020F0502020204030204" pitchFamily="34" charset="0"/>
              <a:cs typeface="Times New Roman"/>
            </a:endParaRPr>
          </a:p>
          <a:p>
            <a:pPr>
              <a:lnSpc>
                <a:spcPct val="107000"/>
              </a:lnSpc>
              <a:spcAft>
                <a:spcPts val="800"/>
              </a:spcAft>
            </a:pPr>
            <a:r>
              <a:rPr lang="en-GB" sz="1600" b="1" dirty="0">
                <a:solidFill>
                  <a:srgbClr val="002060"/>
                </a:solidFill>
                <a:effectLst/>
                <a:ea typeface="Calibri" panose="020F0502020204030204" pitchFamily="34" charset="0"/>
                <a:cs typeface="Times New Roman"/>
              </a:rPr>
              <a:t>Maths</a:t>
            </a:r>
            <a:endParaRPr lang="en-GB" dirty="0"/>
          </a:p>
          <a:p>
            <a:pPr>
              <a:lnSpc>
                <a:spcPct val="107000"/>
              </a:lnSpc>
              <a:spcAft>
                <a:spcPts val="800"/>
              </a:spcAft>
            </a:pPr>
            <a:r>
              <a:rPr lang="en-US" sz="1000" b="1" dirty="0">
                <a:solidFill>
                  <a:srgbClr val="002060"/>
                </a:solidFill>
                <a:latin typeface="Comic Sans MS"/>
                <a:ea typeface="Calibri"/>
                <a:cs typeface="Times New Roman"/>
              </a:rPr>
              <a:t>We have been learning the terms 'part' and 'whole' to describe numbers. </a:t>
            </a:r>
          </a:p>
          <a:p>
            <a:pPr>
              <a:lnSpc>
                <a:spcPct val="107000"/>
              </a:lnSpc>
              <a:spcAft>
                <a:spcPts val="800"/>
              </a:spcAft>
            </a:pPr>
            <a:r>
              <a:rPr lang="en-US" sz="1000" b="1" dirty="0">
                <a:solidFill>
                  <a:srgbClr val="002060"/>
                </a:solidFill>
                <a:latin typeface="Comic Sans MS"/>
                <a:ea typeface="Calibri"/>
                <a:cs typeface="Times New Roman"/>
              </a:rPr>
              <a:t>There is an excellent </a:t>
            </a:r>
            <a:r>
              <a:rPr lang="en-US" sz="1000" b="1" err="1">
                <a:solidFill>
                  <a:srgbClr val="002060"/>
                </a:solidFill>
                <a:latin typeface="Comic Sans MS"/>
                <a:ea typeface="Calibri"/>
                <a:cs typeface="Times New Roman"/>
              </a:rPr>
              <a:t>Numberblocks</a:t>
            </a:r>
            <a:r>
              <a:rPr lang="en-US" sz="1000" b="1" dirty="0">
                <a:solidFill>
                  <a:srgbClr val="002060"/>
                </a:solidFill>
                <a:latin typeface="Comic Sans MS"/>
                <a:ea typeface="Calibri"/>
                <a:cs typeface="Times New Roman"/>
              </a:rPr>
              <a:t> episode  which explains this really well </a:t>
            </a:r>
            <a:r>
              <a:rPr lang="en-US" sz="1000" dirty="0">
                <a:solidFill>
                  <a:srgbClr val="002060"/>
                </a:solidFill>
                <a:ea typeface="+mn-lt"/>
                <a:cs typeface="+mn-lt"/>
                <a:hlinkClick r:id="rId2"/>
              </a:rPr>
              <a:t>BBC iPlayer - Numberblocks - Series 1: The Whole of Me</a:t>
            </a:r>
          </a:p>
          <a:p>
            <a:pPr>
              <a:lnSpc>
                <a:spcPct val="107000"/>
              </a:lnSpc>
              <a:spcAft>
                <a:spcPts val="800"/>
              </a:spcAft>
            </a:pPr>
            <a:r>
              <a:rPr lang="en-US" sz="1000" dirty="0">
                <a:solidFill>
                  <a:srgbClr val="002060"/>
                </a:solidFill>
                <a:latin typeface="Calibri"/>
                <a:ea typeface="Calibri"/>
                <a:cs typeface="Calibri"/>
              </a:rPr>
              <a:t>C</a:t>
            </a:r>
            <a:r>
              <a:rPr lang="en-US" sz="1100" dirty="0">
                <a:solidFill>
                  <a:srgbClr val="002060"/>
                </a:solidFill>
                <a:latin typeface="Calibri"/>
                <a:ea typeface="Calibri"/>
                <a:cs typeface="Calibri"/>
              </a:rPr>
              <a:t>omposition of numbers is a concept we build upon throughout Reception. </a:t>
            </a:r>
            <a:endParaRPr lang="en-US" sz="1100" dirty="0">
              <a:solidFill>
                <a:srgbClr val="002060"/>
              </a:solidFill>
              <a:latin typeface="Calibri"/>
              <a:ea typeface="Calibri" panose="020F0502020204030204" pitchFamily="34" charset="0"/>
              <a:cs typeface="Calibri"/>
            </a:endParaRPr>
          </a:p>
        </p:txBody>
      </p:sp>
      <p:sp>
        <p:nvSpPr>
          <p:cNvPr id="21" name="Text Box 2"/>
          <p:cNvSpPr txBox="1">
            <a:spLocks noChangeArrowheads="1"/>
          </p:cNvSpPr>
          <p:nvPr/>
        </p:nvSpPr>
        <p:spPr bwMode="auto">
          <a:xfrm>
            <a:off x="170448" y="2458101"/>
            <a:ext cx="3217800" cy="2689854"/>
          </a:xfrm>
          <a:prstGeom prst="rect">
            <a:avLst/>
          </a:prstGeom>
          <a:solidFill>
            <a:srgbClr val="92D050">
              <a:alpha val="30000"/>
            </a:srgbClr>
          </a:solidFill>
          <a:ln>
            <a:noFill/>
          </a:ln>
        </p:spPr>
        <p:style>
          <a:lnRef idx="0">
            <a:scrgbClr r="0" g="0" b="0"/>
          </a:lnRef>
          <a:fillRef idx="0">
            <a:scrgbClr r="0" g="0" b="0"/>
          </a:fillRef>
          <a:effectRef idx="0">
            <a:scrgbClr r="0" g="0" b="0"/>
          </a:effectRef>
          <a:fontRef idx="minor">
            <a:schemeClr val="lt1"/>
          </a:fontRef>
        </p:style>
        <p:txBody>
          <a:bodyPr rot="0" vert="horz" wrap="square" lIns="91440" tIns="45720" rIns="91440" bIns="45720" anchor="t" anchorCtr="0">
            <a:noAutofit/>
          </a:bodyPr>
          <a:lstStyle/>
          <a:p>
            <a:pPr>
              <a:lnSpc>
                <a:spcPct val="107000"/>
              </a:lnSpc>
              <a:spcAft>
                <a:spcPts val="800"/>
              </a:spcAft>
            </a:pPr>
            <a:r>
              <a:rPr lang="en-GB" sz="1400" b="1" dirty="0">
                <a:solidFill>
                  <a:srgbClr val="002060"/>
                </a:solidFill>
                <a:effectLst/>
                <a:ea typeface="Calibri"/>
                <a:cs typeface="Times New Roman"/>
              </a:rPr>
              <a:t> Literacy</a:t>
            </a:r>
            <a:r>
              <a:rPr lang="en-GB" sz="1200" b="1" dirty="0">
                <a:solidFill>
                  <a:srgbClr val="002060"/>
                </a:solidFill>
                <a:ea typeface="Calibri"/>
                <a:cs typeface="Times New Roman"/>
              </a:rPr>
              <a:t> </a:t>
            </a:r>
            <a:endParaRPr lang="en-GB" sz="1200" b="1" dirty="0">
              <a:solidFill>
                <a:srgbClr val="002060"/>
              </a:solidFill>
              <a:ea typeface="Calibri" panose="020F0502020204030204" pitchFamily="34" charset="0"/>
              <a:cs typeface="Times New Roman" panose="02020603050405020304" pitchFamily="18" charset="0"/>
            </a:endParaRPr>
          </a:p>
          <a:p>
            <a:pPr>
              <a:lnSpc>
                <a:spcPct val="107000"/>
              </a:lnSpc>
              <a:spcAft>
                <a:spcPts val="800"/>
              </a:spcAft>
            </a:pPr>
            <a:r>
              <a:rPr lang="en-GB" sz="1200" b="1" dirty="0">
                <a:solidFill>
                  <a:srgbClr val="002060"/>
                </a:solidFill>
                <a:latin typeface="Calibri"/>
                <a:ea typeface="Calibri"/>
                <a:cs typeface="Times New Roman"/>
              </a:rPr>
              <a:t>We have enjoyed learning more about the People Who Help Us in our community and particularly those who look after us at school. Members of staff have been 'interviewed' by the children and asked 'how do you help us?" </a:t>
            </a:r>
            <a:endParaRPr lang="en-GB" sz="1200" b="1">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p:cNvSpPr/>
          <p:nvPr/>
        </p:nvSpPr>
        <p:spPr>
          <a:xfrm>
            <a:off x="169772" y="991239"/>
            <a:ext cx="6460286" cy="1692771"/>
          </a:xfrm>
          <a:prstGeom prst="rect">
            <a:avLst/>
          </a:prstGeom>
        </p:spPr>
        <p:txBody>
          <a:bodyPr wrap="square" lIns="91440" tIns="45720" rIns="91440" bIns="45720" anchor="t">
            <a:spAutoFit/>
          </a:bodyPr>
          <a:lstStyle/>
          <a:p>
            <a:pPr>
              <a:tabLst>
                <a:tab pos="4620260" algn="l"/>
                <a:tab pos="6286500" algn="r"/>
              </a:tabLst>
            </a:pPr>
            <a:r>
              <a:rPr lang="en-GB" sz="1300" b="1" dirty="0">
                <a:solidFill>
                  <a:srgbClr val="002060"/>
                </a:solidFill>
                <a:latin typeface="Times New Roman"/>
                <a:cs typeface="Times New Roman"/>
              </a:rPr>
              <a:t>                   We have had a brilliant week in Reception, building on our WOW Day experiences and talking about 'People Who Help Us'. </a:t>
            </a:r>
            <a:endParaRPr lang="en-US" sz="1600" dirty="0">
              <a:solidFill>
                <a:srgbClr val="000000"/>
              </a:solidFill>
              <a:latin typeface="Calibri" panose="020F0502020204030204"/>
              <a:cs typeface="Calibri"/>
            </a:endParaRPr>
          </a:p>
          <a:p>
            <a:pPr>
              <a:tabLst>
                <a:tab pos="4620260" algn="l"/>
                <a:tab pos="6286500" algn="r"/>
              </a:tabLst>
            </a:pPr>
            <a:r>
              <a:rPr lang="en-GB" sz="1300" b="1" dirty="0">
                <a:solidFill>
                  <a:srgbClr val="002060"/>
                </a:solidFill>
                <a:latin typeface="Times New Roman"/>
                <a:cs typeface="Times New Roman"/>
              </a:rPr>
              <a:t>We had a visit from our local Community Support Officer, Joanne, who talked to the children about the Police Force and how she helps us to keep safe. </a:t>
            </a:r>
          </a:p>
          <a:p>
            <a:pPr>
              <a:tabLst>
                <a:tab pos="4620260" algn="l"/>
                <a:tab pos="6286500" algn="r"/>
              </a:tabLst>
            </a:pPr>
            <a:r>
              <a:rPr lang="en-GB" sz="1300" b="1" dirty="0">
                <a:solidFill>
                  <a:srgbClr val="002060"/>
                </a:solidFill>
                <a:latin typeface="Times New Roman"/>
                <a:cs typeface="Times New Roman"/>
              </a:rPr>
              <a:t>She told the children that if they are lost, asking for help in a shop is a good idea. Knowing their parents' full name and where they live is a good thing to learn. </a:t>
            </a:r>
            <a:endParaRPr lang="en-GB" dirty="0"/>
          </a:p>
          <a:p>
            <a:pPr>
              <a:tabLst>
                <a:tab pos="4620260" algn="l"/>
                <a:tab pos="6286500" algn="r"/>
              </a:tabLst>
            </a:pPr>
            <a:endParaRPr lang="en-GB" sz="13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tabLst>
                <a:tab pos="4620260" algn="l"/>
                <a:tab pos="6286500" algn="r"/>
              </a:tabLst>
            </a:pPr>
            <a:endParaRPr lang="en-GB" sz="13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Text Box 2"/>
          <p:cNvSpPr txBox="1">
            <a:spLocks noChangeArrowheads="1"/>
          </p:cNvSpPr>
          <p:nvPr/>
        </p:nvSpPr>
        <p:spPr bwMode="auto">
          <a:xfrm>
            <a:off x="3529926" y="4634125"/>
            <a:ext cx="3035865" cy="1664538"/>
          </a:xfrm>
          <a:prstGeom prst="rect">
            <a:avLst/>
          </a:prstGeom>
          <a:solidFill>
            <a:srgbClr val="92D050">
              <a:alpha val="30000"/>
            </a:srgbClr>
          </a:solidFill>
          <a:ln>
            <a:noFill/>
          </a:ln>
        </p:spPr>
        <p:style>
          <a:lnRef idx="0">
            <a:scrgbClr r="0" g="0" b="0"/>
          </a:lnRef>
          <a:fillRef idx="0">
            <a:scrgbClr r="0" g="0" b="0"/>
          </a:fillRef>
          <a:effectRef idx="0">
            <a:scrgbClr r="0" g="0" b="0"/>
          </a:effectRef>
          <a:fontRef idx="minor">
            <a:schemeClr val="lt1"/>
          </a:fontRef>
        </p:style>
        <p:txBody>
          <a:bodyPr rot="0" vert="horz" wrap="square" lIns="91440" tIns="45720" rIns="91440" bIns="45720" anchor="t" anchorCtr="0">
            <a:noAutofit/>
          </a:bodyPr>
          <a:lstStyle/>
          <a:p>
            <a:pPr>
              <a:lnSpc>
                <a:spcPct val="107000"/>
              </a:lnSpc>
              <a:spcAft>
                <a:spcPts val="800"/>
              </a:spcAft>
            </a:pPr>
            <a:r>
              <a:rPr lang="en-US" sz="1600" b="1" dirty="0">
                <a:solidFill>
                  <a:srgbClr val="002060"/>
                </a:solidFill>
                <a:ea typeface="Calibri"/>
                <a:cs typeface="Times New Roman"/>
              </a:rPr>
              <a:t>Personal, Social and Emotional. </a:t>
            </a:r>
            <a:endParaRPr lang="en-US" sz="1600" b="1" dirty="0">
              <a:solidFill>
                <a:srgbClr val="002060"/>
              </a:solidFill>
              <a:latin typeface="Calibri"/>
              <a:ea typeface="Calibri"/>
              <a:cs typeface="Times New Roman"/>
            </a:endParaRPr>
          </a:p>
          <a:p>
            <a:pPr>
              <a:lnSpc>
                <a:spcPct val="107000"/>
              </a:lnSpc>
              <a:spcAft>
                <a:spcPts val="800"/>
              </a:spcAft>
            </a:pPr>
            <a:r>
              <a:rPr lang="en-US" sz="1000" b="1" dirty="0">
                <a:solidFill>
                  <a:srgbClr val="002060"/>
                </a:solidFill>
                <a:latin typeface="Comic Sans MS"/>
                <a:ea typeface="Calibri"/>
                <a:cs typeface="Times New Roman"/>
              </a:rPr>
              <a:t>There are lots of opportunities in the classroom to encourage sharing and taking turns. </a:t>
            </a:r>
            <a:endParaRPr lang="en-US" sz="1000" b="1" dirty="0">
              <a:solidFill>
                <a:srgbClr val="002060"/>
              </a:solidFill>
              <a:latin typeface="Comic Sans MS"/>
              <a:ea typeface="Calibri"/>
              <a:cs typeface="Times New Roman" panose="02020603050405020304" pitchFamily="18" charset="0"/>
            </a:endParaRPr>
          </a:p>
          <a:p>
            <a:pPr>
              <a:lnSpc>
                <a:spcPct val="107000"/>
              </a:lnSpc>
              <a:spcAft>
                <a:spcPts val="800"/>
              </a:spcAft>
            </a:pPr>
            <a:r>
              <a:rPr lang="en-US" sz="1000" b="1" dirty="0">
                <a:solidFill>
                  <a:srgbClr val="002060"/>
                </a:solidFill>
                <a:latin typeface="Comic Sans MS"/>
                <a:ea typeface="Calibri"/>
                <a:cs typeface="Times New Roman"/>
              </a:rPr>
              <a:t>The children are becoming much more confident with negotiating these important skills. </a:t>
            </a:r>
            <a:endParaRPr lang="en-US" sz="1000" b="1" dirty="0">
              <a:solidFill>
                <a:srgbClr val="002060"/>
              </a:solidFill>
              <a:latin typeface="Comic Sans MS"/>
              <a:ea typeface="Calibri"/>
              <a:cs typeface="Times New Roman" panose="02020603050405020304" pitchFamily="18" charset="0"/>
            </a:endParaRPr>
          </a:p>
        </p:txBody>
      </p:sp>
      <p:pic>
        <p:nvPicPr>
          <p:cNvPr id="2" name="Picture 2" descr="Social Icon 295508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3840" y="5060638"/>
            <a:ext cx="420045" cy="42004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Whatever Next! by Jill Murphy | Waterston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14" descr="The Starry Nigh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46" name="Picture 22" descr="Pin on My Sav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4375" y="2196952"/>
            <a:ext cx="1857999" cy="61970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peech Icon 278514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6982" y="7859971"/>
            <a:ext cx="494986" cy="49498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leaves Icon 6697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2504590" y="6670520"/>
            <a:ext cx="753038" cy="7303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53BC4C1-C8C1-4709-8D38-7222082AD9E0}"/>
              </a:ext>
            </a:extLst>
          </p:cNvPr>
          <p:cNvPicPr>
            <a:picLocks noChangeAspect="1"/>
          </p:cNvPicPr>
          <p:nvPr/>
        </p:nvPicPr>
        <p:blipFill>
          <a:blip r:embed="rId7"/>
          <a:stretch>
            <a:fillRect/>
          </a:stretch>
        </p:blipFill>
        <p:spPr>
          <a:xfrm>
            <a:off x="-150219" y="21820"/>
            <a:ext cx="1696371" cy="1162015"/>
          </a:xfrm>
          <a:prstGeom prst="rect">
            <a:avLst/>
          </a:prstGeom>
        </p:spPr>
      </p:pic>
      <p:pic>
        <p:nvPicPr>
          <p:cNvPr id="8" name="Picture 7" descr="IMG_0403.JPG">
            <a:extLst>
              <a:ext uri="{FF2B5EF4-FFF2-40B4-BE49-F238E27FC236}">
                <a16:creationId xmlns:a16="http://schemas.microsoft.com/office/drawing/2014/main" id="{8DCE4274-9116-50E2-F990-10B6B941BC36}"/>
              </a:ext>
            </a:extLst>
          </p:cNvPr>
          <p:cNvPicPr>
            <a:picLocks noChangeAspect="1"/>
          </p:cNvPicPr>
          <p:nvPr/>
        </p:nvPicPr>
        <p:blipFill>
          <a:blip r:embed="rId8"/>
          <a:stretch>
            <a:fillRect/>
          </a:stretch>
        </p:blipFill>
        <p:spPr>
          <a:xfrm>
            <a:off x="1922156" y="3975050"/>
            <a:ext cx="1466023" cy="1175341"/>
          </a:xfrm>
          <a:prstGeom prst="rect">
            <a:avLst/>
          </a:prstGeom>
        </p:spPr>
      </p:pic>
      <p:pic>
        <p:nvPicPr>
          <p:cNvPr id="14" name="Picture 13" descr="IMG_7664.JPG">
            <a:extLst>
              <a:ext uri="{FF2B5EF4-FFF2-40B4-BE49-F238E27FC236}">
                <a16:creationId xmlns:a16="http://schemas.microsoft.com/office/drawing/2014/main" id="{1F81499A-7293-13EE-9CAA-58516CA04BDF}"/>
              </a:ext>
            </a:extLst>
          </p:cNvPr>
          <p:cNvPicPr>
            <a:picLocks noChangeAspect="1"/>
          </p:cNvPicPr>
          <p:nvPr/>
        </p:nvPicPr>
        <p:blipFill>
          <a:blip r:embed="rId9"/>
          <a:stretch>
            <a:fillRect/>
          </a:stretch>
        </p:blipFill>
        <p:spPr>
          <a:xfrm>
            <a:off x="1964752" y="8388754"/>
            <a:ext cx="1451823" cy="1075998"/>
          </a:xfrm>
          <a:prstGeom prst="rect">
            <a:avLst/>
          </a:prstGeom>
        </p:spPr>
      </p:pic>
      <p:pic>
        <p:nvPicPr>
          <p:cNvPr id="17" name="Picture 16" descr="IMG_7684.JPG">
            <a:extLst>
              <a:ext uri="{FF2B5EF4-FFF2-40B4-BE49-F238E27FC236}">
                <a16:creationId xmlns:a16="http://schemas.microsoft.com/office/drawing/2014/main" id="{2FDC117B-3DCD-D763-21BE-E277E528CCD3}"/>
              </a:ext>
            </a:extLst>
          </p:cNvPr>
          <p:cNvPicPr>
            <a:picLocks noChangeAspect="1"/>
          </p:cNvPicPr>
          <p:nvPr/>
        </p:nvPicPr>
        <p:blipFill>
          <a:blip r:embed="rId10"/>
          <a:stretch>
            <a:fillRect/>
          </a:stretch>
        </p:blipFill>
        <p:spPr>
          <a:xfrm rot="10800000">
            <a:off x="303499" y="4017624"/>
            <a:ext cx="1451823" cy="1090190"/>
          </a:xfrm>
          <a:prstGeom prst="rect">
            <a:avLst/>
          </a:prstGeom>
        </p:spPr>
      </p:pic>
      <p:pic>
        <p:nvPicPr>
          <p:cNvPr id="18" name="Picture 17" descr="Remembrance Day - Teaching Resources - BBC Teach">
            <a:extLst>
              <a:ext uri="{FF2B5EF4-FFF2-40B4-BE49-F238E27FC236}">
                <a16:creationId xmlns:a16="http://schemas.microsoft.com/office/drawing/2014/main" id="{6B69D6F1-6C6B-9750-A40A-9B51864DD155}"/>
              </a:ext>
            </a:extLst>
          </p:cNvPr>
          <p:cNvPicPr>
            <a:picLocks noChangeAspect="1"/>
          </p:cNvPicPr>
          <p:nvPr/>
        </p:nvPicPr>
        <p:blipFill>
          <a:blip r:embed="rId11"/>
          <a:stretch>
            <a:fillRect/>
          </a:stretch>
        </p:blipFill>
        <p:spPr>
          <a:xfrm>
            <a:off x="2014804" y="5646678"/>
            <a:ext cx="1408517" cy="798210"/>
          </a:xfrm>
          <a:prstGeom prst="rect">
            <a:avLst/>
          </a:prstGeom>
        </p:spPr>
      </p:pic>
      <p:pic>
        <p:nvPicPr>
          <p:cNvPr id="22" name="Picture 21" descr="Bonfire night: Perfect weather for Guy Fawkes events - but watch out for  'firework fog' | UK News | Sky News">
            <a:extLst>
              <a:ext uri="{FF2B5EF4-FFF2-40B4-BE49-F238E27FC236}">
                <a16:creationId xmlns:a16="http://schemas.microsoft.com/office/drawing/2014/main" id="{46CF2076-B5BF-A10D-33C5-D052CECF5CB1}"/>
              </a:ext>
            </a:extLst>
          </p:cNvPr>
          <p:cNvPicPr>
            <a:picLocks noChangeAspect="1"/>
          </p:cNvPicPr>
          <p:nvPr/>
        </p:nvPicPr>
        <p:blipFill>
          <a:blip r:embed="rId12"/>
          <a:stretch>
            <a:fillRect/>
          </a:stretch>
        </p:blipFill>
        <p:spPr>
          <a:xfrm>
            <a:off x="167927" y="6735839"/>
            <a:ext cx="2191524" cy="1273785"/>
          </a:xfrm>
          <a:prstGeom prst="rect">
            <a:avLst/>
          </a:prstGeom>
        </p:spPr>
      </p:pic>
      <p:pic>
        <p:nvPicPr>
          <p:cNvPr id="23" name="Picture 22" descr="IMG_0398.JPG">
            <a:extLst>
              <a:ext uri="{FF2B5EF4-FFF2-40B4-BE49-F238E27FC236}">
                <a16:creationId xmlns:a16="http://schemas.microsoft.com/office/drawing/2014/main" id="{80D15833-F0DE-7B82-B71C-A195F722C05A}"/>
              </a:ext>
            </a:extLst>
          </p:cNvPr>
          <p:cNvPicPr>
            <a:picLocks noChangeAspect="1"/>
          </p:cNvPicPr>
          <p:nvPr/>
        </p:nvPicPr>
        <p:blipFill>
          <a:blip r:embed="rId13"/>
          <a:stretch>
            <a:fillRect/>
          </a:stretch>
        </p:blipFill>
        <p:spPr>
          <a:xfrm>
            <a:off x="5045883" y="6146420"/>
            <a:ext cx="1721602" cy="1501757"/>
          </a:xfrm>
          <a:prstGeom prst="rect">
            <a:avLst/>
          </a:prstGeom>
        </p:spPr>
      </p:pic>
      <p:pic>
        <p:nvPicPr>
          <p:cNvPr id="24" name="Picture 23" descr="IMG_0414.JPG">
            <a:extLst>
              <a:ext uri="{FF2B5EF4-FFF2-40B4-BE49-F238E27FC236}">
                <a16:creationId xmlns:a16="http://schemas.microsoft.com/office/drawing/2014/main" id="{62242E0D-7A9E-2962-E122-E58E364E6778}"/>
              </a:ext>
            </a:extLst>
          </p:cNvPr>
          <p:cNvPicPr>
            <a:picLocks noChangeAspect="1"/>
          </p:cNvPicPr>
          <p:nvPr/>
        </p:nvPicPr>
        <p:blipFill>
          <a:blip r:embed="rId14"/>
          <a:stretch>
            <a:fillRect/>
          </a:stretch>
        </p:blipFill>
        <p:spPr>
          <a:xfrm>
            <a:off x="3015458" y="6188996"/>
            <a:ext cx="1891986" cy="1459182"/>
          </a:xfrm>
          <a:prstGeom prst="rect">
            <a:avLst/>
          </a:prstGeom>
        </p:spPr>
      </p:pic>
    </p:spTree>
    <p:extLst>
      <p:ext uri="{BB962C8B-B14F-4D97-AF65-F5344CB8AC3E}">
        <p14:creationId xmlns:p14="http://schemas.microsoft.com/office/powerpoint/2010/main" val="348924571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F783D2E6EA2941B35E9882CC38F149" ma:contentTypeVersion="18" ma:contentTypeDescription="Create a new document." ma:contentTypeScope="" ma:versionID="600f18b6278e15eb354f90b4eb2f57fb">
  <xsd:schema xmlns:xsd="http://www.w3.org/2001/XMLSchema" xmlns:xs="http://www.w3.org/2001/XMLSchema" xmlns:p="http://schemas.microsoft.com/office/2006/metadata/properties" xmlns:ns2="c02b8589-e177-4f43-b535-386d6ecceb83" xmlns:ns3="461751e0-30cc-4c50-8363-ba0539b6744e" targetNamespace="http://schemas.microsoft.com/office/2006/metadata/properties" ma:root="true" ma:fieldsID="629d11a7393f148f7af5fa962feaff35" ns2:_="" ns3:_="">
    <xsd:import namespace="c02b8589-e177-4f43-b535-386d6ecceb83"/>
    <xsd:import namespace="461751e0-30cc-4c50-8363-ba0539b6744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_Flow_SignoffStatu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2b8589-e177-4f43-b535-386d6ecceb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4ad7b9a-facf-4a92-8e5a-a76166a9048f" ma:termSetId="09814cd3-568e-fe90-9814-8d621ff8fb84" ma:anchorId="fba54fb3-c3e1-fe81-a776-ca4b69148c4d" ma:open="true" ma:isKeyword="false">
      <xsd:complexType>
        <xsd:sequence>
          <xsd:element ref="pc:Terms" minOccurs="0" maxOccurs="1"/>
        </xsd:sequence>
      </xsd:complexType>
    </xsd:element>
    <xsd:element name="_Flow_SignoffStatus" ma:index="24" nillable="true" ma:displayName="Sign-off status" ma:internalName="Sign_x002d_off_x0020_status">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1751e0-30cc-4c50-8363-ba0539b6744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38ed6a1-40a5-4f38-8fdc-f1f0a3a2640d}" ma:internalName="TaxCatchAll" ma:showField="CatchAllData" ma:web="461751e0-30cc-4c50-8363-ba0539b674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02b8589-e177-4f43-b535-386d6ecceb83">
      <Terms xmlns="http://schemas.microsoft.com/office/infopath/2007/PartnerControls"/>
    </lcf76f155ced4ddcb4097134ff3c332f>
    <TaxCatchAll xmlns="461751e0-30cc-4c50-8363-ba0539b6744e" xsi:nil="true"/>
    <_Flow_SignoffStatus xmlns="c02b8589-e177-4f43-b535-386d6ecceb83" xsi:nil="true"/>
    <SharedWithUsers xmlns="461751e0-30cc-4c50-8363-ba0539b6744e">
      <UserInfo>
        <DisplayName>Ashlands - Office</DisplayName>
        <AccountId>515</AccountId>
        <AccountType/>
      </UserInfo>
    </SharedWithUsers>
  </documentManagement>
</p:properties>
</file>

<file path=customXml/itemProps1.xml><?xml version="1.0" encoding="utf-8"?>
<ds:datastoreItem xmlns:ds="http://schemas.openxmlformats.org/officeDocument/2006/customXml" ds:itemID="{2BEF3165-76B6-40D4-BCF0-99ABC919D4A9}">
  <ds:schemaRefs>
    <ds:schemaRef ds:uri="461751e0-30cc-4c50-8363-ba0539b6744e"/>
    <ds:schemaRef ds:uri="c02b8589-e177-4f43-b535-386d6ecceb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E41CFA2-CD3D-4814-B05D-6E0EF2C1D532}">
  <ds:schemaRefs>
    <ds:schemaRef ds:uri="http://schemas.microsoft.com/sharepoint/v3/contenttype/forms"/>
  </ds:schemaRefs>
</ds:datastoreItem>
</file>

<file path=customXml/itemProps3.xml><?xml version="1.0" encoding="utf-8"?>
<ds:datastoreItem xmlns:ds="http://schemas.openxmlformats.org/officeDocument/2006/customXml" ds:itemID="{066FDFF5-9396-4DB1-BA98-3EA3ACC3ADE5}">
  <ds:schemaRefs>
    <ds:schemaRef ds:uri="461751e0-30cc-4c50-8363-ba0539b6744e"/>
    <ds:schemaRef ds:uri="c02b8589-e177-4f43-b535-386d6ecceb8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A4 Paper (210x297 mm)</PresentationFormat>
  <Slides>1</Slides>
  <Notes>0</Notes>
  <HiddenSlides>0</HiddenSlide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revision>379</cp:revision>
  <cp:lastPrinted>2023-10-06T11:28:01Z</cp:lastPrinted>
  <dcterms:created xsi:type="dcterms:W3CDTF">2020-12-03T11:31:56Z</dcterms:created>
  <dcterms:modified xsi:type="dcterms:W3CDTF">2023-11-10T12:02:45Z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0x010100B2F783D2E6EA2941B35E9882CC38F149</vt:lpwstr>
  </property>
  <property fmtid="{D5CDD505-2E9C-101B-9397-08002B2CF9AE}" pid="3" name="MediaServiceImageTags">
    <vt:lpwstr/>
  </property>
</Properties>
</file>